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5" r:id="rId6"/>
    <p:sldId id="260" r:id="rId7"/>
    <p:sldId id="261" r:id="rId8"/>
    <p:sldId id="262" r:id="rId9"/>
    <p:sldId id="266"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7171"/>
    <a:srgbClr val="FCD6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4078C-1055-EF85-B5EE-C81D78074642}" v="2" dt="2024-06-24T12:41:34.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Southam" userId="S::asoutham@dma.tela.org.uk::ce117168-76ba-43a1-b5bd-1d657e9f5bdf" providerId="AD" clId="Web-{4F14078C-1055-EF85-B5EE-C81D78074642}"/>
    <pc:docChg chg="modSld">
      <pc:chgData name="Amy Southam" userId="S::asoutham@dma.tela.org.uk::ce117168-76ba-43a1-b5bd-1d657e9f5bdf" providerId="AD" clId="Web-{4F14078C-1055-EF85-B5EE-C81D78074642}" dt="2024-06-24T12:41:34.540" v="1" actId="20577"/>
      <pc:docMkLst>
        <pc:docMk/>
      </pc:docMkLst>
      <pc:sldChg chg="modSp">
        <pc:chgData name="Amy Southam" userId="S::asoutham@dma.tela.org.uk::ce117168-76ba-43a1-b5bd-1d657e9f5bdf" providerId="AD" clId="Web-{4F14078C-1055-EF85-B5EE-C81D78074642}" dt="2024-06-24T12:41:34.540" v="1" actId="20577"/>
        <pc:sldMkLst>
          <pc:docMk/>
          <pc:sldMk cId="106426649" sldId="266"/>
        </pc:sldMkLst>
        <pc:spChg chg="mod">
          <ac:chgData name="Amy Southam" userId="S::asoutham@dma.tela.org.uk::ce117168-76ba-43a1-b5bd-1d657e9f5bdf" providerId="AD" clId="Web-{4F14078C-1055-EF85-B5EE-C81D78074642}" dt="2024-06-24T12:41:34.540" v="1" actId="20577"/>
          <ac:spMkLst>
            <pc:docMk/>
            <pc:sldMk cId="106426649" sldId="266"/>
            <ac:spMk id="3" creationId="{2C5A0761-0C03-1F8C-12A7-E27748D58F6E}"/>
          </ac:spMkLst>
        </pc:spChg>
      </pc:sldChg>
    </pc:docChg>
  </pc:docChgLst>
  <pc:docChgLst>
    <pc:chgData name="Esther Hyde" userId="S::ehyde@dma.tela.org.uk::85f2c0cc-68cb-4897-8b69-7561f97abf30" providerId="AD" clId="Web-{A45A1C03-F049-47C7-8CB9-BBD1D1D0F756}"/>
    <pc:docChg chg="addSld modSld sldOrd">
      <pc:chgData name="Esther Hyde" userId="S::ehyde@dma.tela.org.uk::85f2c0cc-68cb-4897-8b69-7561f97abf30" providerId="AD" clId="Web-{A45A1C03-F049-47C7-8CB9-BBD1D1D0F756}" dt="2024-06-21T13:08:25.865" v="271" actId="20577"/>
      <pc:docMkLst>
        <pc:docMk/>
      </pc:docMkLst>
      <pc:sldChg chg="modSp">
        <pc:chgData name="Esther Hyde" userId="S::ehyde@dma.tela.org.uk::85f2c0cc-68cb-4897-8b69-7561f97abf30" providerId="AD" clId="Web-{A45A1C03-F049-47C7-8CB9-BBD1D1D0F756}" dt="2024-06-21T13:07:41.816" v="232" actId="20577"/>
        <pc:sldMkLst>
          <pc:docMk/>
          <pc:sldMk cId="3680853911" sldId="263"/>
        </pc:sldMkLst>
        <pc:spChg chg="mod">
          <ac:chgData name="Esther Hyde" userId="S::ehyde@dma.tela.org.uk::85f2c0cc-68cb-4897-8b69-7561f97abf30" providerId="AD" clId="Web-{A45A1C03-F049-47C7-8CB9-BBD1D1D0F756}" dt="2024-06-21T13:07:41.816" v="232" actId="20577"/>
          <ac:spMkLst>
            <pc:docMk/>
            <pc:sldMk cId="3680853911" sldId="263"/>
            <ac:spMk id="2" creationId="{00000000-0000-0000-0000-000000000000}"/>
          </ac:spMkLst>
        </pc:spChg>
      </pc:sldChg>
      <pc:sldChg chg="modSp new ord">
        <pc:chgData name="Esther Hyde" userId="S::ehyde@dma.tela.org.uk::85f2c0cc-68cb-4897-8b69-7561f97abf30" providerId="AD" clId="Web-{A45A1C03-F049-47C7-8CB9-BBD1D1D0F756}" dt="2024-06-21T13:08:25.865" v="271" actId="20577"/>
        <pc:sldMkLst>
          <pc:docMk/>
          <pc:sldMk cId="106426649" sldId="266"/>
        </pc:sldMkLst>
        <pc:spChg chg="mod">
          <ac:chgData name="Esther Hyde" userId="S::ehyde@dma.tela.org.uk::85f2c0cc-68cb-4897-8b69-7561f97abf30" providerId="AD" clId="Web-{A45A1C03-F049-47C7-8CB9-BBD1D1D0F756}" dt="2024-06-21T13:03:18.680" v="10" actId="20577"/>
          <ac:spMkLst>
            <pc:docMk/>
            <pc:sldMk cId="106426649" sldId="266"/>
            <ac:spMk id="2" creationId="{FA221CFF-2D81-72F8-DCEB-94F4DD09C224}"/>
          </ac:spMkLst>
        </pc:spChg>
        <pc:spChg chg="mod">
          <ac:chgData name="Esther Hyde" userId="S::ehyde@dma.tela.org.uk::85f2c0cc-68cb-4897-8b69-7561f97abf30" providerId="AD" clId="Web-{A45A1C03-F049-47C7-8CB9-BBD1D1D0F756}" dt="2024-06-21T13:08:25.865" v="271" actId="20577"/>
          <ac:spMkLst>
            <pc:docMk/>
            <pc:sldMk cId="106426649" sldId="266"/>
            <ac:spMk id="3" creationId="{2C5A0761-0C03-1F8C-12A7-E27748D58F6E}"/>
          </ac:spMkLst>
        </pc:spChg>
      </pc:sldChg>
    </pc:docChg>
  </pc:docChgLst>
  <pc:docChgLst>
    <pc:chgData name="Esther Hyde" userId="S::ehyde@dma.tela.org.uk::85f2c0cc-68cb-4897-8b69-7561f97abf30" providerId="AD" clId="Web-{19C8A2FF-5DA9-5FD6-5EBB-675B7CB5F77D}"/>
    <pc:docChg chg="modSld">
      <pc:chgData name="Esther Hyde" userId="S::ehyde@dma.tela.org.uk::85f2c0cc-68cb-4897-8b69-7561f97abf30" providerId="AD" clId="Web-{19C8A2FF-5DA9-5FD6-5EBB-675B7CB5F77D}" dt="2023-06-28T20:30:55.726" v="1"/>
      <pc:docMkLst>
        <pc:docMk/>
      </pc:docMkLst>
      <pc:sldChg chg="delSp">
        <pc:chgData name="Esther Hyde" userId="S::ehyde@dma.tela.org.uk::85f2c0cc-68cb-4897-8b69-7561f97abf30" providerId="AD" clId="Web-{19C8A2FF-5DA9-5FD6-5EBB-675B7CB5F77D}" dt="2023-06-28T20:30:55.726" v="1"/>
        <pc:sldMkLst>
          <pc:docMk/>
          <pc:sldMk cId="3128113192" sldId="264"/>
        </pc:sldMkLst>
        <pc:spChg chg="del">
          <ac:chgData name="Esther Hyde" userId="S::ehyde@dma.tela.org.uk::85f2c0cc-68cb-4897-8b69-7561f97abf30" providerId="AD" clId="Web-{19C8A2FF-5DA9-5FD6-5EBB-675B7CB5F77D}" dt="2023-06-28T20:30:55.726" v="1"/>
          <ac:spMkLst>
            <pc:docMk/>
            <pc:sldMk cId="3128113192" sldId="264"/>
            <ac:spMk id="2" creationId="{00000000-0000-0000-0000-000000000000}"/>
          </ac:spMkLst>
        </pc:spChg>
        <pc:spChg chg="del">
          <ac:chgData name="Esther Hyde" userId="S::ehyde@dma.tela.org.uk::85f2c0cc-68cb-4897-8b69-7561f97abf30" providerId="AD" clId="Web-{19C8A2FF-5DA9-5FD6-5EBB-675B7CB5F77D}" dt="2023-06-28T20:30:52.070" v="0"/>
          <ac:spMkLst>
            <pc:docMk/>
            <pc:sldMk cId="3128113192" sldId="26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b="1" spc="-50" baseline="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98108" y="4350630"/>
            <a:ext cx="10994342" cy="0"/>
          </a:xfrm>
          <a:prstGeom prst="line">
            <a:avLst/>
          </a:prstGeom>
          <a:ln w="38100">
            <a:solidFill>
              <a:srgbClr val="71717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stretch>
            <a:fillRect/>
          </a:stretch>
        </p:blipFill>
        <p:spPr>
          <a:xfrm>
            <a:off x="10621818" y="1"/>
            <a:ext cx="1566056" cy="2368824"/>
          </a:xfrm>
          <a:prstGeom prst="rect">
            <a:avLst/>
          </a:prstGeom>
        </p:spPr>
      </p:pic>
      <p:cxnSp>
        <p:nvCxnSpPr>
          <p:cNvPr id="12" name="Straight Connector 11"/>
          <p:cNvCxnSpPr/>
          <p:nvPr userDrawn="1"/>
        </p:nvCxnSpPr>
        <p:spPr>
          <a:xfrm>
            <a:off x="1193532" y="1749198"/>
            <a:ext cx="10994342" cy="0"/>
          </a:xfrm>
          <a:prstGeom prst="line">
            <a:avLst/>
          </a:prstGeom>
          <a:ln w="38100">
            <a:solidFill>
              <a:srgbClr val="71717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65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254862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lvl1pPr>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3251596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47601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1">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598108" y="4350630"/>
            <a:ext cx="10994342" cy="0"/>
          </a:xfrm>
          <a:prstGeom prst="line">
            <a:avLst/>
          </a:prstGeom>
          <a:ln w="38100">
            <a:solidFill>
              <a:srgbClr val="71717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stretch>
            <a:fillRect/>
          </a:stretch>
        </p:blipFill>
        <p:spPr>
          <a:xfrm>
            <a:off x="10621818" y="1"/>
            <a:ext cx="1566056" cy="2368824"/>
          </a:xfrm>
          <a:prstGeom prst="rect">
            <a:avLst/>
          </a:prstGeom>
        </p:spPr>
      </p:pic>
      <p:cxnSp>
        <p:nvCxnSpPr>
          <p:cNvPr id="12" name="Straight Connector 11"/>
          <p:cNvCxnSpPr/>
          <p:nvPr userDrawn="1"/>
        </p:nvCxnSpPr>
        <p:spPr>
          <a:xfrm>
            <a:off x="1193532" y="1749198"/>
            <a:ext cx="10994342" cy="0"/>
          </a:xfrm>
          <a:prstGeom prst="line">
            <a:avLst/>
          </a:prstGeom>
          <a:ln w="38100">
            <a:solidFill>
              <a:srgbClr val="71717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29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6" name="Footer Placeholder 5"/>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3064368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8" name="Footer Placeholder 7"/>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9" name="Slide Number Placeholder 8"/>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2684952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4" name="Footer Placeholder 3"/>
          <p:cNvSpPr>
            <a:spLocks noGrp="1"/>
          </p:cNvSpPr>
          <p:nvPr>
            <p:ph type="ftr" sz="quarter" idx="1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5" name="Slide Number Placeholder 4"/>
          <p:cNvSpPr>
            <a:spLocks noGrp="1"/>
          </p:cNvSpPr>
          <p:nvPr>
            <p:ph type="sldNum" sz="quarter" idx="12"/>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295613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6DC83F9-3481-4C7D-8933-497BF418B97C}" type="datetimeFigureOut">
              <a:rPr lang="en-GB" smtClean="0"/>
              <a:t>24/06/2024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E8DE87F5-A077-4FBE-9BAB-0A226863E934}" type="slidenum">
              <a:rPr lang="en-GB" smtClean="0"/>
              <a:t>‹#›</a:t>
            </a:fld>
            <a:endParaRPr lang="en-GB"/>
          </a:p>
        </p:txBody>
      </p:sp>
    </p:spTree>
    <p:extLst>
      <p:ext uri="{BB962C8B-B14F-4D97-AF65-F5344CB8AC3E}">
        <p14:creationId xmlns:p14="http://schemas.microsoft.com/office/powerpoint/2010/main" val="136810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35067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6" name="Footer Placeholder 5"/>
          <p:cNvSpPr>
            <a:spLocks noGrp="1"/>
          </p:cNvSpPr>
          <p:nvPr>
            <p:ph type="ftr" sz="quarter" idx="11"/>
          </p:nvPr>
        </p:nvSpPr>
        <p:spPr/>
        <p:txBody>
          <a:bodyPr/>
          <a:lstStyle>
            <a:lvl1pPr>
              <a:defRPr>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spTree>
    <p:extLst>
      <p:ext uri="{BB962C8B-B14F-4D97-AF65-F5344CB8AC3E}">
        <p14:creationId xmlns:p14="http://schemas.microsoft.com/office/powerpoint/2010/main" val="12727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FCD60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76DC83F9-3481-4C7D-8933-497BF418B97C}" type="datetimeFigureOut">
              <a:rPr lang="en-GB" smtClean="0"/>
              <a:pPr/>
              <a:t>24/06/2024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E8DE87F5-A077-4FBE-9BAB-0A226863E934}" type="slidenum">
              <a:rPr lang="en-GB" smtClean="0"/>
              <a:pPr/>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a:stretch>
            <a:fillRect/>
          </a:stretch>
        </p:blipFill>
        <p:spPr>
          <a:xfrm>
            <a:off x="10621818" y="1"/>
            <a:ext cx="1566056" cy="2368824"/>
          </a:xfrm>
          <a:prstGeom prst="rect">
            <a:avLst/>
          </a:prstGeom>
        </p:spPr>
      </p:pic>
      <p:cxnSp>
        <p:nvCxnSpPr>
          <p:cNvPr id="12" name="Straight Connector 11"/>
          <p:cNvCxnSpPr/>
          <p:nvPr userDrawn="1"/>
        </p:nvCxnSpPr>
        <p:spPr>
          <a:xfrm>
            <a:off x="1193532" y="1737360"/>
            <a:ext cx="10994342" cy="0"/>
          </a:xfrm>
          <a:prstGeom prst="line">
            <a:avLst/>
          </a:prstGeom>
          <a:ln w="38100">
            <a:solidFill>
              <a:srgbClr val="71717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553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b="1" kern="1200" spc="-5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rown.edu/Departments/Joukowsky_Institute/courses/greekpast/4694.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Ancient History</a:t>
            </a:r>
            <a:br>
              <a:rPr lang="en-GB" dirty="0"/>
            </a:br>
            <a:r>
              <a:rPr lang="en-GB" sz="6000" dirty="0"/>
              <a:t>Kick-start to GCSE</a:t>
            </a:r>
            <a:endParaRPr lang="en-GB" dirty="0"/>
          </a:p>
        </p:txBody>
      </p:sp>
      <p:sp>
        <p:nvSpPr>
          <p:cNvPr id="3" name="Subtitle 2"/>
          <p:cNvSpPr>
            <a:spLocks noGrp="1"/>
          </p:cNvSpPr>
          <p:nvPr>
            <p:ph type="subTitle" idx="1"/>
          </p:nvPr>
        </p:nvSpPr>
        <p:spPr/>
        <p:txBody>
          <a:bodyPr/>
          <a:lstStyle/>
          <a:p>
            <a:r>
              <a:rPr lang="en-GB" b="1" dirty="0"/>
              <a:t>Before you begin: </a:t>
            </a:r>
            <a:r>
              <a:rPr lang="en-GB" dirty="0"/>
              <a:t>find a family member or a friend (or a pet!) and explain to them why you have chosen to study ancient History </a:t>
            </a:r>
            <a:r>
              <a:rPr lang="en-GB" dirty="0" err="1"/>
              <a:t>gcse</a:t>
            </a:r>
            <a:r>
              <a:rPr lang="en-GB" dirty="0"/>
              <a:t>.</a:t>
            </a:r>
          </a:p>
        </p:txBody>
      </p:sp>
    </p:spTree>
    <p:extLst>
      <p:ext uri="{BB962C8B-B14F-4D97-AF65-F5344CB8AC3E}">
        <p14:creationId xmlns:p14="http://schemas.microsoft.com/office/powerpoint/2010/main" val="196795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I need to do?</a:t>
            </a:r>
          </a:p>
        </p:txBody>
      </p:sp>
      <p:sp>
        <p:nvSpPr>
          <p:cNvPr id="3" name="Content Placeholder 2"/>
          <p:cNvSpPr>
            <a:spLocks noGrp="1"/>
          </p:cNvSpPr>
          <p:nvPr>
            <p:ph idx="1"/>
          </p:nvPr>
        </p:nvSpPr>
        <p:spPr>
          <a:xfrm>
            <a:off x="1097280" y="1845734"/>
            <a:ext cx="9167597" cy="4023360"/>
          </a:xfrm>
        </p:spPr>
        <p:txBody>
          <a:bodyPr>
            <a:normAutofit/>
          </a:bodyPr>
          <a:lstStyle/>
          <a:p>
            <a:r>
              <a:rPr lang="en-GB" sz="2800" dirty="0"/>
              <a:t>Complete the following tasks on paper or using your iPad. Be creative with this work and take pride in it – it’s the first work you will complete for your GCSE in Ancient History!</a:t>
            </a:r>
          </a:p>
          <a:p>
            <a:endParaRPr lang="en-GB" sz="2800" dirty="0"/>
          </a:p>
          <a:p>
            <a:r>
              <a:rPr lang="en-GB" sz="2800" dirty="0"/>
              <a:t>Bring your work to your first Ancient History lesson.</a:t>
            </a:r>
          </a:p>
        </p:txBody>
      </p:sp>
    </p:spTree>
    <p:extLst>
      <p:ext uri="{BB962C8B-B14F-4D97-AF65-F5344CB8AC3E}">
        <p14:creationId xmlns:p14="http://schemas.microsoft.com/office/powerpoint/2010/main" val="26202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1: Herodotus</a:t>
            </a:r>
          </a:p>
        </p:txBody>
      </p:sp>
      <p:sp>
        <p:nvSpPr>
          <p:cNvPr id="3" name="Content Placeholder 2"/>
          <p:cNvSpPr>
            <a:spLocks noGrp="1"/>
          </p:cNvSpPr>
          <p:nvPr>
            <p:ph idx="1"/>
          </p:nvPr>
        </p:nvSpPr>
        <p:spPr>
          <a:xfrm>
            <a:off x="2602808" y="2085880"/>
            <a:ext cx="9404465" cy="4023360"/>
          </a:xfrm>
        </p:spPr>
        <p:txBody>
          <a:bodyPr anchor="ctr">
            <a:normAutofit/>
          </a:bodyPr>
          <a:lstStyle/>
          <a:p>
            <a:pPr marL="0" indent="0">
              <a:buNone/>
            </a:pPr>
            <a:r>
              <a:rPr lang="en-GB" sz="2800" b="1" dirty="0"/>
              <a:t>Practice saying Herodotus (Her-</a:t>
            </a:r>
            <a:r>
              <a:rPr lang="en-GB" sz="2800" b="1" i="1" dirty="0"/>
              <a:t>od</a:t>
            </a:r>
            <a:r>
              <a:rPr lang="en-GB" sz="2800" b="1" dirty="0"/>
              <a:t>-o-</a:t>
            </a:r>
            <a:r>
              <a:rPr lang="en-GB" sz="2800" b="1" dirty="0" err="1"/>
              <a:t>tus</a:t>
            </a:r>
            <a:r>
              <a:rPr lang="en-GB" sz="2800" b="1" dirty="0"/>
              <a:t>).</a:t>
            </a:r>
          </a:p>
          <a:p>
            <a:pPr marL="0" indent="0">
              <a:buNone/>
            </a:pPr>
            <a:r>
              <a:rPr lang="en-GB" sz="2800" dirty="0"/>
              <a:t>Herodotus is one of the most important ancient historical authors. He is often known as ‘The father of history and the father of lies.’</a:t>
            </a:r>
          </a:p>
          <a:p>
            <a:pPr marL="514350" indent="-514350">
              <a:buAutoNum type="arabicPeriod"/>
            </a:pPr>
            <a:r>
              <a:rPr lang="en-GB" sz="2800" dirty="0"/>
              <a:t>What impression does this unusual title give you of Herodotus and his book, </a:t>
            </a:r>
            <a:r>
              <a:rPr lang="en-GB" sz="2800" i="1" dirty="0"/>
              <a:t>Histories</a:t>
            </a:r>
            <a:r>
              <a:rPr lang="en-GB" sz="2800" dirty="0"/>
              <a:t>?</a:t>
            </a:r>
          </a:p>
          <a:p>
            <a:pPr marL="514350" indent="-514350">
              <a:buAutoNum type="arabicPeriod"/>
            </a:pPr>
            <a:r>
              <a:rPr lang="en-GB" sz="2800" dirty="0"/>
              <a:t>Can you find out why he has this title?  </a:t>
            </a:r>
          </a:p>
        </p:txBody>
      </p:sp>
      <p:pic>
        <p:nvPicPr>
          <p:cNvPr id="1026" name="Picture 2" descr="Herodotus - World History Encyclo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03" y="2244436"/>
            <a:ext cx="2276763" cy="341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14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1: Herodotus</a:t>
            </a:r>
          </a:p>
        </p:txBody>
      </p:sp>
      <p:sp>
        <p:nvSpPr>
          <p:cNvPr id="3" name="Content Placeholder 2"/>
          <p:cNvSpPr>
            <a:spLocks noGrp="1"/>
          </p:cNvSpPr>
          <p:nvPr>
            <p:ph idx="1"/>
          </p:nvPr>
        </p:nvSpPr>
        <p:spPr>
          <a:xfrm>
            <a:off x="1097280" y="1845734"/>
            <a:ext cx="9422938" cy="4023360"/>
          </a:xfrm>
        </p:spPr>
        <p:txBody>
          <a:bodyPr>
            <a:normAutofit lnSpcReduction="10000"/>
          </a:bodyPr>
          <a:lstStyle/>
          <a:p>
            <a:r>
              <a:rPr lang="en-GB" sz="2400" dirty="0"/>
              <a:t>Read the introduction to Herodotus’ book, Histories. </a:t>
            </a:r>
          </a:p>
          <a:p>
            <a:r>
              <a:rPr lang="en-GB" sz="2400" dirty="0"/>
              <a:t>What can you learn about why Herodotus wrote this book?</a:t>
            </a:r>
          </a:p>
          <a:p>
            <a:endParaRPr lang="en-GB" sz="2400" dirty="0"/>
          </a:p>
          <a:p>
            <a:r>
              <a:rPr lang="en-GB" sz="2400" b="1" dirty="0">
                <a:solidFill>
                  <a:schemeClr val="accent1"/>
                </a:solidFill>
              </a:rPr>
              <a:t>This is the display of the inquiry of Herodotus of Halicarnassus, so that things done by man not be forgotten in time, and that great and marvellous deeds, some displayed by the Hellenes, some by the barbarians, not lose their glory, including among others what was the cause of their waging war on each other.</a:t>
            </a:r>
          </a:p>
          <a:p>
            <a:r>
              <a:rPr lang="en-GB" sz="2400" b="1" dirty="0"/>
              <a:t>Herodotus, </a:t>
            </a:r>
            <a:r>
              <a:rPr lang="en-GB" sz="2400" b="1" i="1" dirty="0"/>
              <a:t>Histories</a:t>
            </a:r>
            <a:r>
              <a:rPr lang="en-GB" sz="2400" b="1" dirty="0"/>
              <a:t>, Book 1</a:t>
            </a:r>
          </a:p>
        </p:txBody>
      </p:sp>
    </p:spTree>
    <p:extLst>
      <p:ext uri="{BB962C8B-B14F-4D97-AF65-F5344CB8AC3E}">
        <p14:creationId xmlns:p14="http://schemas.microsoft.com/office/powerpoint/2010/main" val="198121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1: Herodotus</a:t>
            </a:r>
          </a:p>
        </p:txBody>
      </p:sp>
      <p:sp>
        <p:nvSpPr>
          <p:cNvPr id="3" name="Content Placeholder 2"/>
          <p:cNvSpPr>
            <a:spLocks noGrp="1"/>
          </p:cNvSpPr>
          <p:nvPr>
            <p:ph idx="1"/>
          </p:nvPr>
        </p:nvSpPr>
        <p:spPr>
          <a:xfrm>
            <a:off x="1097280" y="1845734"/>
            <a:ext cx="9247447" cy="4023360"/>
          </a:xfrm>
        </p:spPr>
        <p:txBody>
          <a:bodyPr>
            <a:normAutofit/>
          </a:bodyPr>
          <a:lstStyle/>
          <a:p>
            <a:r>
              <a:rPr lang="en-GB" sz="2800" dirty="0"/>
              <a:t>Read the </a:t>
            </a:r>
            <a:r>
              <a:rPr lang="en-GB" sz="2800" dirty="0">
                <a:hlinkClick r:id="rId2"/>
              </a:rPr>
              <a:t>short biography </a:t>
            </a:r>
            <a:r>
              <a:rPr lang="en-GB" sz="2800" dirty="0"/>
              <a:t>of Herodotus from Brown University</a:t>
            </a:r>
          </a:p>
          <a:p>
            <a:endParaRPr lang="en-GB" sz="2800" dirty="0"/>
          </a:p>
          <a:p>
            <a:pPr marL="457200" indent="-457200">
              <a:buFont typeface="+mj-lt"/>
              <a:buAutoNum type="arabicPeriod"/>
            </a:pPr>
            <a:r>
              <a:rPr lang="en-GB" sz="2800" dirty="0"/>
              <a:t>What can you learn about Herodotus from this biography?</a:t>
            </a:r>
          </a:p>
          <a:p>
            <a:pPr marL="457200" indent="-457200">
              <a:buFont typeface="+mj-lt"/>
              <a:buAutoNum type="arabicPeriod"/>
            </a:pPr>
            <a:r>
              <a:rPr lang="en-GB" sz="2800" dirty="0"/>
              <a:t>What aspects of Herodotus’ life are we unsure about?</a:t>
            </a:r>
          </a:p>
          <a:p>
            <a:pPr marL="457200" indent="-457200">
              <a:buFont typeface="+mj-lt"/>
              <a:buAutoNum type="arabicPeriod"/>
            </a:pPr>
            <a:r>
              <a:rPr lang="en-GB" sz="2800" dirty="0"/>
              <a:t>What problems are there with reading Herodotus’ book?</a:t>
            </a:r>
          </a:p>
        </p:txBody>
      </p:sp>
    </p:spTree>
    <p:extLst>
      <p:ext uri="{BB962C8B-B14F-4D97-AF65-F5344CB8AC3E}">
        <p14:creationId xmlns:p14="http://schemas.microsoft.com/office/powerpoint/2010/main" val="16814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21CFF-2D81-72F8-DCEB-94F4DD09C224}"/>
              </a:ext>
            </a:extLst>
          </p:cNvPr>
          <p:cNvSpPr>
            <a:spLocks noGrp="1"/>
          </p:cNvSpPr>
          <p:nvPr>
            <p:ph type="title"/>
          </p:nvPr>
        </p:nvSpPr>
        <p:spPr/>
        <p:txBody>
          <a:bodyPr/>
          <a:lstStyle/>
          <a:p>
            <a:r>
              <a:rPr lang="en-US" dirty="0">
                <a:latin typeface="Tahoma"/>
                <a:ea typeface="Tahoma"/>
                <a:cs typeface="Tahoma"/>
              </a:rPr>
              <a:t>Task 2: Key terminology</a:t>
            </a:r>
          </a:p>
        </p:txBody>
      </p:sp>
      <p:sp>
        <p:nvSpPr>
          <p:cNvPr id="3" name="Content Placeholder 2">
            <a:extLst>
              <a:ext uri="{FF2B5EF4-FFF2-40B4-BE49-F238E27FC236}">
                <a16:creationId xmlns:a16="http://schemas.microsoft.com/office/drawing/2014/main" id="{2C5A0761-0C03-1F8C-12A7-E27748D58F6E}"/>
              </a:ext>
            </a:extLst>
          </p:cNvPr>
          <p:cNvSpPr>
            <a:spLocks noGrp="1"/>
          </p:cNvSpPr>
          <p:nvPr>
            <p:ph idx="1"/>
          </p:nvPr>
        </p:nvSpPr>
        <p:spPr>
          <a:xfrm>
            <a:off x="1110417" y="1845734"/>
            <a:ext cx="9283263" cy="4023360"/>
          </a:xfrm>
        </p:spPr>
        <p:txBody>
          <a:bodyPr vert="horz" lIns="0" tIns="45720" rIns="0" bIns="45720" rtlCol="0" anchor="t">
            <a:normAutofit lnSpcReduction="10000"/>
          </a:bodyPr>
          <a:lstStyle/>
          <a:p>
            <a:pPr marL="0" indent="0">
              <a:buNone/>
            </a:pPr>
            <a:r>
              <a:rPr lang="en-US" dirty="0">
                <a:latin typeface="Tahoma"/>
                <a:ea typeface="Tahoma"/>
                <a:cs typeface="Tahoma"/>
              </a:rPr>
              <a:t>Ancient History has some unusual names that you will get used to very quickly. To help you settle in, find out who the following people were and write a sentence or two about each one. Practice saying their names, too!</a:t>
            </a:r>
            <a:endParaRPr lang="en-US" dirty="0"/>
          </a:p>
          <a:p>
            <a:pPr>
              <a:buFont typeface="Wingdings" panose="020F0502020204030204" pitchFamily="34" charset="0"/>
              <a:buChar char="q"/>
            </a:pPr>
            <a:endParaRPr lang="en-US" dirty="0"/>
          </a:p>
          <a:p>
            <a:pPr>
              <a:buFont typeface="Wingdings"/>
              <a:buChar char="q"/>
            </a:pPr>
            <a:r>
              <a:rPr lang="en-US" dirty="0">
                <a:latin typeface="Tahoma"/>
                <a:ea typeface="Tahoma"/>
                <a:cs typeface="Tahoma"/>
              </a:rPr>
              <a:t>Cyrus the Great (</a:t>
            </a:r>
            <a:r>
              <a:rPr lang="en-US" i="1" dirty="0">
                <a:latin typeface="Tahoma"/>
                <a:ea typeface="Tahoma"/>
                <a:cs typeface="Tahoma"/>
              </a:rPr>
              <a:t>SIGH-rus</a:t>
            </a:r>
            <a:r>
              <a:rPr lang="en-US" dirty="0">
                <a:latin typeface="Tahoma"/>
                <a:ea typeface="Tahoma"/>
                <a:cs typeface="Tahoma"/>
              </a:rPr>
              <a:t>)</a:t>
            </a:r>
            <a:endParaRPr lang="en-US" dirty="0"/>
          </a:p>
          <a:p>
            <a:pPr>
              <a:buFont typeface="Wingdings"/>
              <a:buChar char="q"/>
            </a:pPr>
            <a:r>
              <a:rPr lang="en-US" dirty="0">
                <a:latin typeface="Tahoma"/>
                <a:ea typeface="Tahoma"/>
                <a:cs typeface="Tahoma"/>
              </a:rPr>
              <a:t>Astyages (</a:t>
            </a:r>
            <a:r>
              <a:rPr lang="en-US" i="1" dirty="0">
                <a:latin typeface="Tahoma"/>
                <a:ea typeface="Tahoma"/>
                <a:cs typeface="Tahoma"/>
              </a:rPr>
              <a:t>Ast-</a:t>
            </a:r>
            <a:r>
              <a:rPr lang="en-US" i="1" dirty="0" err="1">
                <a:latin typeface="Tahoma"/>
                <a:ea typeface="Tahoma"/>
                <a:cs typeface="Tahoma"/>
              </a:rPr>
              <a:t>ee</a:t>
            </a:r>
            <a:r>
              <a:rPr lang="en-US" i="1" dirty="0">
                <a:latin typeface="Tahoma"/>
                <a:ea typeface="Tahoma"/>
                <a:cs typeface="Tahoma"/>
              </a:rPr>
              <a:t>-ay-gees</a:t>
            </a:r>
            <a:r>
              <a:rPr lang="en-US" dirty="0">
                <a:latin typeface="Tahoma"/>
                <a:ea typeface="Tahoma"/>
                <a:cs typeface="Tahoma"/>
              </a:rPr>
              <a:t>)</a:t>
            </a:r>
          </a:p>
          <a:p>
            <a:pPr>
              <a:buFont typeface="Wingdings"/>
              <a:buChar char="q"/>
            </a:pPr>
            <a:r>
              <a:rPr lang="en-US" dirty="0">
                <a:latin typeface="Tahoma"/>
                <a:ea typeface="Tahoma"/>
                <a:cs typeface="Tahoma"/>
              </a:rPr>
              <a:t>Cambyses II (</a:t>
            </a:r>
            <a:r>
              <a:rPr lang="en-US" i="1" dirty="0">
                <a:latin typeface="Tahoma"/>
                <a:ea typeface="Tahoma"/>
                <a:cs typeface="Tahoma"/>
              </a:rPr>
              <a:t>Cam-BYE-sees</a:t>
            </a:r>
            <a:r>
              <a:rPr lang="en-US" dirty="0">
                <a:latin typeface="Tahoma"/>
                <a:ea typeface="Tahoma"/>
                <a:cs typeface="Tahoma"/>
              </a:rPr>
              <a:t>)</a:t>
            </a:r>
          </a:p>
          <a:p>
            <a:pPr>
              <a:buFont typeface="Wingdings"/>
              <a:buChar char="q"/>
            </a:pPr>
            <a:r>
              <a:rPr lang="en-US" dirty="0">
                <a:latin typeface="Tahoma"/>
                <a:ea typeface="Tahoma"/>
                <a:cs typeface="Tahoma"/>
              </a:rPr>
              <a:t>Darius I (</a:t>
            </a:r>
            <a:r>
              <a:rPr lang="en-US" i="1" dirty="0">
                <a:latin typeface="Tahoma"/>
                <a:ea typeface="Tahoma"/>
                <a:cs typeface="Tahoma"/>
              </a:rPr>
              <a:t>Da-RYE-us o</a:t>
            </a:r>
            <a:r>
              <a:rPr lang="en-US" dirty="0">
                <a:latin typeface="Tahoma"/>
                <a:ea typeface="Tahoma"/>
                <a:cs typeface="Tahoma"/>
              </a:rPr>
              <a:t>r </a:t>
            </a:r>
            <a:r>
              <a:rPr lang="en-US" i="1" dirty="0">
                <a:latin typeface="Tahoma"/>
                <a:ea typeface="Tahoma"/>
                <a:cs typeface="Tahoma"/>
              </a:rPr>
              <a:t>Dah-</a:t>
            </a:r>
            <a:r>
              <a:rPr lang="en-US" i="1" err="1">
                <a:latin typeface="Tahoma"/>
                <a:ea typeface="Tahoma"/>
                <a:cs typeface="Tahoma"/>
              </a:rPr>
              <a:t>ree</a:t>
            </a:r>
            <a:r>
              <a:rPr lang="en-US" i="1" dirty="0">
                <a:latin typeface="Tahoma"/>
                <a:ea typeface="Tahoma"/>
                <a:cs typeface="Tahoma"/>
              </a:rPr>
              <a:t>-us</a:t>
            </a:r>
            <a:r>
              <a:rPr lang="en-US" dirty="0">
                <a:latin typeface="Tahoma"/>
                <a:ea typeface="Tahoma"/>
                <a:cs typeface="Tahoma"/>
              </a:rPr>
              <a:t> – both are used!)</a:t>
            </a:r>
          </a:p>
          <a:p>
            <a:pPr>
              <a:buFont typeface="Wingdings"/>
              <a:buChar char="q"/>
            </a:pPr>
            <a:r>
              <a:rPr lang="en-US" dirty="0">
                <a:latin typeface="Tahoma"/>
                <a:ea typeface="Tahoma"/>
                <a:cs typeface="Tahoma"/>
              </a:rPr>
              <a:t>Xerxes I (</a:t>
            </a:r>
            <a:r>
              <a:rPr lang="en-US" i="1" dirty="0" err="1">
                <a:latin typeface="Tahoma"/>
                <a:ea typeface="Tahoma"/>
                <a:cs typeface="Tahoma"/>
              </a:rPr>
              <a:t>Zerc</a:t>
            </a:r>
            <a:r>
              <a:rPr lang="en-US" i="1" dirty="0">
                <a:latin typeface="Tahoma"/>
                <a:ea typeface="Tahoma"/>
                <a:cs typeface="Tahoma"/>
              </a:rPr>
              <a:t>-sees</a:t>
            </a:r>
            <a:r>
              <a:rPr lang="en-US" dirty="0">
                <a:latin typeface="Tahoma"/>
                <a:ea typeface="Tahoma"/>
                <a:cs typeface="Tahoma"/>
              </a:rPr>
              <a:t>)</a:t>
            </a:r>
            <a:endParaRPr lang="en-US" dirty="0"/>
          </a:p>
          <a:p>
            <a:pPr>
              <a:buFont typeface="Wingdings"/>
              <a:buChar char="q"/>
            </a:pPr>
            <a:r>
              <a:rPr lang="en-US" dirty="0">
                <a:latin typeface="Tahoma"/>
                <a:ea typeface="Tahoma"/>
                <a:cs typeface="Tahoma"/>
              </a:rPr>
              <a:t>Ahura Mazda (sometimes spelled </a:t>
            </a:r>
            <a:r>
              <a:rPr lang="en-US" err="1">
                <a:latin typeface="Tahoma"/>
                <a:ea typeface="Tahoma"/>
                <a:cs typeface="Tahoma"/>
              </a:rPr>
              <a:t>Ahuramazda</a:t>
            </a:r>
            <a:r>
              <a:rPr lang="en-US" dirty="0">
                <a:latin typeface="Tahoma"/>
                <a:ea typeface="Tahoma"/>
                <a:cs typeface="Tahoma"/>
              </a:rPr>
              <a:t> – a god, not a person)</a:t>
            </a:r>
            <a:endParaRPr lang="en-US" dirty="0"/>
          </a:p>
        </p:txBody>
      </p:sp>
    </p:spTree>
    <p:extLst>
      <p:ext uri="{BB962C8B-B14F-4D97-AF65-F5344CB8AC3E}">
        <p14:creationId xmlns:p14="http://schemas.microsoft.com/office/powerpoint/2010/main" val="10642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ahoma"/>
                <a:ea typeface="Tahoma"/>
                <a:cs typeface="Tahoma"/>
              </a:rPr>
              <a:t>Task 3: Building an Empire</a:t>
            </a:r>
          </a:p>
        </p:txBody>
      </p:sp>
      <p:sp>
        <p:nvSpPr>
          <p:cNvPr id="3" name="Content Placeholder 2"/>
          <p:cNvSpPr>
            <a:spLocks noGrp="1"/>
          </p:cNvSpPr>
          <p:nvPr>
            <p:ph idx="1"/>
          </p:nvPr>
        </p:nvSpPr>
        <p:spPr>
          <a:xfrm>
            <a:off x="1097280" y="1845734"/>
            <a:ext cx="9501894" cy="1221931"/>
          </a:xfrm>
        </p:spPr>
        <p:txBody>
          <a:bodyPr>
            <a:noAutofit/>
          </a:bodyPr>
          <a:lstStyle/>
          <a:p>
            <a:pPr marL="0" indent="0">
              <a:buNone/>
            </a:pPr>
            <a:r>
              <a:rPr lang="en-GB" dirty="0"/>
              <a:t>You are an ancient monarch, ruling a small kingdom. You are popular with your people, but there are those in your inner circle who want to replace you. </a:t>
            </a:r>
          </a:p>
          <a:p>
            <a:pPr marL="0" indent="0">
              <a:buNone/>
            </a:pPr>
            <a:r>
              <a:rPr lang="en-GB" dirty="0"/>
              <a:t>You decide to demonstrate your power by building an empire. Use the questions below to create a plan how you will do it. </a:t>
            </a:r>
          </a:p>
        </p:txBody>
      </p:sp>
      <p:sp>
        <p:nvSpPr>
          <p:cNvPr id="5" name="Rectangle 4"/>
          <p:cNvSpPr/>
          <p:nvPr/>
        </p:nvSpPr>
        <p:spPr>
          <a:xfrm>
            <a:off x="969460" y="3293806"/>
            <a:ext cx="10907907" cy="3026470"/>
          </a:xfrm>
          <a:prstGeom prst="rect">
            <a:avLst/>
          </a:prstGeom>
        </p:spPr>
        <p:txBody>
          <a:bodyPr wrap="square">
            <a:spAutoFit/>
          </a:bodyPr>
          <a:lstStyle/>
          <a:p>
            <a:pPr marL="457200" lvl="0" indent="-457200" defTabSz="914400">
              <a:lnSpc>
                <a:spcPct val="90000"/>
              </a:lnSpc>
              <a:spcBef>
                <a:spcPts val="1200"/>
              </a:spcBef>
              <a:spcAft>
                <a:spcPts val="200"/>
              </a:spcAft>
              <a:buClr>
                <a:srgbClr val="E48312"/>
              </a:buClr>
              <a:buSzPct val="100000"/>
              <a:buFont typeface="+mj-lt"/>
              <a:buAutoNum type="arabicPeriod"/>
            </a:pPr>
            <a:r>
              <a:rPr lang="en-GB" sz="2000" dirty="0">
                <a:solidFill>
                  <a:srgbClr val="000000">
                    <a:lumMod val="75000"/>
                    <a:lumOff val="25000"/>
                  </a:srgbClr>
                </a:solidFill>
                <a:latin typeface="Tahoma" panose="020B0604030504040204" pitchFamily="34" charset="0"/>
                <a:ea typeface="Tahoma" panose="020B0604030504040204" pitchFamily="34" charset="0"/>
                <a:cs typeface="Tahoma" panose="020B0604030504040204" pitchFamily="34" charset="0"/>
              </a:rPr>
              <a:t>What is an empire? </a:t>
            </a:r>
          </a:p>
          <a:p>
            <a:pPr marL="457200" lvl="0" indent="-457200" defTabSz="914400">
              <a:lnSpc>
                <a:spcPct val="90000"/>
              </a:lnSpc>
              <a:spcBef>
                <a:spcPts val="1200"/>
              </a:spcBef>
              <a:spcAft>
                <a:spcPts val="200"/>
              </a:spcAft>
              <a:buClr>
                <a:srgbClr val="E48312"/>
              </a:buClr>
              <a:buSzPct val="100000"/>
              <a:buFont typeface="+mj-lt"/>
              <a:buAutoNum type="arabicPeriod"/>
            </a:pPr>
            <a:r>
              <a:rPr lang="en-GB" sz="2000" dirty="0">
                <a:solidFill>
                  <a:srgbClr val="000000">
                    <a:lumMod val="75000"/>
                    <a:lumOff val="25000"/>
                  </a:srgbClr>
                </a:solidFill>
                <a:latin typeface="Tahoma" panose="020B0604030504040204" pitchFamily="34" charset="0"/>
                <a:ea typeface="Tahoma" panose="020B0604030504040204" pitchFamily="34" charset="0"/>
                <a:cs typeface="Tahoma" panose="020B0604030504040204" pitchFamily="34" charset="0"/>
              </a:rPr>
              <a:t>What will you need to build your empire? Think about resources and people. </a:t>
            </a:r>
          </a:p>
          <a:p>
            <a:pPr marL="457200" lvl="0" indent="-457200" defTabSz="914400">
              <a:lnSpc>
                <a:spcPct val="90000"/>
              </a:lnSpc>
              <a:spcBef>
                <a:spcPts val="1200"/>
              </a:spcBef>
              <a:spcAft>
                <a:spcPts val="200"/>
              </a:spcAft>
              <a:buClr>
                <a:srgbClr val="E48312"/>
              </a:buClr>
              <a:buSzPct val="100000"/>
              <a:buFont typeface="+mj-lt"/>
              <a:buAutoNum type="arabicPeriod"/>
            </a:pPr>
            <a:r>
              <a:rPr lang="en-GB" sz="2000" dirty="0">
                <a:solidFill>
                  <a:srgbClr val="000000">
                    <a:lumMod val="75000"/>
                    <a:lumOff val="25000"/>
                  </a:srgbClr>
                </a:solidFill>
                <a:latin typeface="Tahoma" panose="020B0604030504040204" pitchFamily="34" charset="0"/>
                <a:ea typeface="Tahoma" panose="020B0604030504040204" pitchFamily="34" charset="0"/>
                <a:cs typeface="Tahoma" panose="020B0604030504040204" pitchFamily="34" charset="0"/>
              </a:rPr>
              <a:t>Look at the map on the next page. Where will you take over first? Why? Where will you take over next? How will you defeat your enemies? Annotate the map to show the extent of your new empire. </a:t>
            </a:r>
          </a:p>
          <a:p>
            <a:pPr marL="457200" lvl="0" indent="-457200" defTabSz="914400">
              <a:lnSpc>
                <a:spcPct val="90000"/>
              </a:lnSpc>
              <a:spcBef>
                <a:spcPts val="1200"/>
              </a:spcBef>
              <a:spcAft>
                <a:spcPts val="200"/>
              </a:spcAft>
              <a:buClr>
                <a:srgbClr val="E48312"/>
              </a:buClr>
              <a:buSzPct val="100000"/>
              <a:buFont typeface="+mj-lt"/>
              <a:buAutoNum type="arabicPeriod"/>
            </a:pPr>
            <a:r>
              <a:rPr lang="en-GB" sz="2000" dirty="0">
                <a:solidFill>
                  <a:srgbClr val="000000">
                    <a:lumMod val="75000"/>
                    <a:lumOff val="25000"/>
                  </a:srgbClr>
                </a:solidFill>
                <a:latin typeface="Tahoma" panose="020B0604030504040204" pitchFamily="34" charset="0"/>
                <a:ea typeface="Tahoma" panose="020B0604030504040204" pitchFamily="34" charset="0"/>
                <a:cs typeface="Tahoma" panose="020B0604030504040204" pitchFamily="34" charset="0"/>
              </a:rPr>
              <a:t>Oh no! One of the kingdoms you’ve taken over rebels against you! How will you quash the rebellion? Will you be merciful to its leaders, or will you punish them severely? </a:t>
            </a:r>
          </a:p>
          <a:p>
            <a:pPr marL="457200" lvl="0" indent="-457200" defTabSz="914400">
              <a:lnSpc>
                <a:spcPct val="90000"/>
              </a:lnSpc>
              <a:spcBef>
                <a:spcPts val="1200"/>
              </a:spcBef>
              <a:spcAft>
                <a:spcPts val="200"/>
              </a:spcAft>
              <a:buClr>
                <a:srgbClr val="E48312"/>
              </a:buClr>
              <a:buSzPct val="100000"/>
              <a:buFont typeface="+mj-lt"/>
              <a:buAutoNum type="arabicPeriod"/>
            </a:pPr>
            <a:r>
              <a:rPr lang="en-GB" sz="2000" dirty="0">
                <a:solidFill>
                  <a:srgbClr val="000000">
                    <a:lumMod val="75000"/>
                    <a:lumOff val="25000"/>
                  </a:srgbClr>
                </a:solidFill>
                <a:latin typeface="Tahoma" panose="020B0604030504040204" pitchFamily="34" charset="0"/>
                <a:ea typeface="Tahoma" panose="020B0604030504040204" pitchFamily="34" charset="0"/>
                <a:cs typeface="Tahoma" panose="020B0604030504040204" pitchFamily="34" charset="0"/>
              </a:rPr>
              <a:t>Now your empire is under control, how will you keep control of it for years to come?</a:t>
            </a:r>
          </a:p>
        </p:txBody>
      </p:sp>
    </p:spTree>
    <p:extLst>
      <p:ext uri="{BB962C8B-B14F-4D97-AF65-F5344CB8AC3E}">
        <p14:creationId xmlns:p14="http://schemas.microsoft.com/office/powerpoint/2010/main" val="368085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Persian – Acheamenid empire (559-330 BC) | Short history webs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838"/>
            <a:ext cx="10619302" cy="6041204"/>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126480" y="4109663"/>
            <a:ext cx="1458931" cy="893852"/>
          </a:xfrm>
          <a:prstGeom prst="ellipse">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81131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B6BE91B87F854EBE5C2AF763DECC31" ma:contentTypeVersion="15" ma:contentTypeDescription="Create a new document." ma:contentTypeScope="" ma:versionID="ef1a5a7b9c91c553809daea7e5a0d2fc">
  <xsd:schema xmlns:xsd="http://www.w3.org/2001/XMLSchema" xmlns:xs="http://www.w3.org/2001/XMLSchema" xmlns:p="http://schemas.microsoft.com/office/2006/metadata/properties" xmlns:ns2="40ff959c-d626-41cc-a332-fc585a447b2c" xmlns:ns3="5ae5b661-4602-457d-8de3-176202814043" targetNamespace="http://schemas.microsoft.com/office/2006/metadata/properties" ma:root="true" ma:fieldsID="ced386be6c7eaab357c5c42259c007a3" ns2:_="" ns3:_="">
    <xsd:import namespace="40ff959c-d626-41cc-a332-fc585a447b2c"/>
    <xsd:import namespace="5ae5b661-4602-457d-8de3-1762028140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ff959c-d626-41cc-a332-fc585a447b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759e9e-bede-4528-92cc-6ba15c18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ae5b661-4602-457d-8de3-1762028140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ff959c-d626-41cc-a332-fc585a447b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51A698-CC97-4C04-AA92-73B89295DB7D}">
  <ds:schemaRefs>
    <ds:schemaRef ds:uri="http://schemas.microsoft.com/sharepoint/v3/contenttype/forms"/>
  </ds:schemaRefs>
</ds:datastoreItem>
</file>

<file path=customXml/itemProps2.xml><?xml version="1.0" encoding="utf-8"?>
<ds:datastoreItem xmlns:ds="http://schemas.openxmlformats.org/officeDocument/2006/customXml" ds:itemID="{FD8C7A37-DB37-4FBC-917D-CA8C1B8CF9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ff959c-d626-41cc-a332-fc585a447b2c"/>
    <ds:schemaRef ds:uri="5ae5b661-4602-457d-8de3-1762028140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C87E14-0A35-4C42-9CB7-142EC232D25D}">
  <ds:schemaRefs>
    <ds:schemaRef ds:uri="http://schemas.microsoft.com/office/infopath/2007/PartnerControls"/>
    <ds:schemaRef ds:uri="a3f4a8cc-9bad-4c14-8fcb-632bd34a71d8"/>
    <ds:schemaRef ds:uri="http://purl.org/dc/elements/1.1/"/>
    <ds:schemaRef ds:uri="http://schemas.microsoft.com/office/2006/metadata/properties"/>
    <ds:schemaRef ds:uri="0e3b775b-ef10-4243-ade7-ad861c9212c6"/>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 ds:uri="40ff959c-d626-41cc-a332-fc585a447b2c"/>
  </ds:schemaRefs>
</ds:datastoreItem>
</file>

<file path=docProps/app.xml><?xml version="1.0" encoding="utf-8"?>
<Properties xmlns="http://schemas.openxmlformats.org/officeDocument/2006/extended-properties" xmlns:vt="http://schemas.openxmlformats.org/officeDocument/2006/docPropsVTypes">
  <Template>Retrospect</Template>
  <TotalTime>64</TotalTime>
  <Words>472</Words>
  <Application>Microsoft Office PowerPoint</Application>
  <PresentationFormat>Widescreen</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lpstr>
      <vt:lpstr>Ancient History Kick-start to GCSE</vt:lpstr>
      <vt:lpstr>What do I need to do?</vt:lpstr>
      <vt:lpstr>Task 1: Herodotus</vt:lpstr>
      <vt:lpstr>Task 1: Herodotus</vt:lpstr>
      <vt:lpstr>Task 1: Herodotus</vt:lpstr>
      <vt:lpstr>Task 2: Key terminology</vt:lpstr>
      <vt:lpstr>Task 3: Building an Empire</vt:lpstr>
      <vt:lpstr>PowerPoint Presentation</vt:lpstr>
    </vt:vector>
  </TitlesOfParts>
  <Company>Downham Market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Hyde</dc:creator>
  <cp:lastModifiedBy>Esther Hyde</cp:lastModifiedBy>
  <cp:revision>59</cp:revision>
  <dcterms:created xsi:type="dcterms:W3CDTF">2023-05-12T11:18:28Z</dcterms:created>
  <dcterms:modified xsi:type="dcterms:W3CDTF">2024-06-24T12:41:34Z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0x0101002FB6BE91B87F854EBE5C2AF763DECC31</vt:lpwstr>
  </property>
  <property fmtid="{D5CDD505-2E9C-101B-9397-08002B2CF9AE}" pid="3" name="MediaServiceImageTags">
    <vt:lpwstr/>
  </property>
</Properties>
</file>