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60" r:id="rId7"/>
    <p:sldId id="258" r:id="rId8"/>
    <p:sldId id="259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2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53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47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13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33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14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85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7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8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78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BA85-532D-49CC-8FA2-FDC7AC430AE3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5B76-00FB-4FD5-B296-DAD2D6760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52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mailto:rnicholson@dma.tela.org.uk" TargetMode="External"/><Relationship Id="rId7" Type="http://schemas.openxmlformats.org/officeDocument/2006/relationships/image" Target="../media/image17.png"/><Relationship Id="rId2" Type="http://schemas.openxmlformats.org/officeDocument/2006/relationships/hyperlink" Target="mailto:kandrews@dma.tela.org.u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552" y="123825"/>
            <a:ext cx="5362575" cy="6734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30" y="2895600"/>
            <a:ext cx="3298552" cy="2473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390" y="123825"/>
            <a:ext cx="2636792" cy="2636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1" y="2895600"/>
            <a:ext cx="3064346" cy="2022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949" y="4336868"/>
            <a:ext cx="1677178" cy="2513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4" y="191317"/>
            <a:ext cx="3395320" cy="2636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4" y="4862940"/>
            <a:ext cx="3173593" cy="1987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2728" y="4572488"/>
            <a:ext cx="1735363" cy="2169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776" y="4572489"/>
            <a:ext cx="1780830" cy="21692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7800" y="123825"/>
            <a:ext cx="3443094" cy="4505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4536" y="123825"/>
            <a:ext cx="2565291" cy="2738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0914" y="4572487"/>
            <a:ext cx="1750365" cy="23120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4212" y="3179161"/>
            <a:ext cx="9605554" cy="295465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We hope you were inspired by the GCSE and A Level Art Exhibition viewing and have taken lots of ideas for the summer prep task.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Please see details of the summer prep task on the following slides. These tasks need to be completed ready for your first GCSE Art lesson back after the summer holidays.</a:t>
            </a:r>
          </a:p>
          <a:p>
            <a:pPr algn="ctr"/>
            <a:r>
              <a:rPr lang="en-GB" sz="2400" b="1" dirty="0"/>
              <a:t>We look forward to seeing you in September.</a:t>
            </a:r>
            <a:endParaRPr lang="en-GB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0624" y="2166627"/>
            <a:ext cx="7454055" cy="8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1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386" y="612930"/>
            <a:ext cx="5306928" cy="37240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/>
              <a:t>Set: 26.06.24</a:t>
            </a:r>
          </a:p>
          <a:p>
            <a:r>
              <a:rPr lang="en-GB" sz="1400" b="1" dirty="0"/>
              <a:t>Due in: Week beginning 02.09.24</a:t>
            </a:r>
            <a:endParaRPr lang="en-GB" sz="1400" dirty="0"/>
          </a:p>
          <a:p>
            <a:r>
              <a:rPr lang="en-GB" sz="1400" dirty="0"/>
              <a:t>You summer ‘prep’ task is:</a:t>
            </a:r>
          </a:p>
          <a:p>
            <a:endParaRPr lang="en-GB" sz="1400" dirty="0"/>
          </a:p>
          <a:p>
            <a:pPr marL="342900" indent="-342900">
              <a:buAutoNum type="arabicPeriod"/>
            </a:pPr>
            <a:r>
              <a:rPr lang="en-GB" sz="1400" dirty="0"/>
              <a:t>Take and send by e-mail a collection of your own photographs on the theme of </a:t>
            </a:r>
            <a:r>
              <a:rPr lang="en-GB" sz="1400" b="1" dirty="0"/>
              <a:t>Organic/Natural Forms </a:t>
            </a:r>
            <a:r>
              <a:rPr lang="en-GB" sz="1400" dirty="0"/>
              <a:t>(at least 10) </a:t>
            </a:r>
          </a:p>
          <a:p>
            <a:pPr marL="342900" indent="-342900">
              <a:buAutoNum type="arabicPeriod"/>
            </a:pPr>
            <a:r>
              <a:rPr lang="en-GB" sz="1400" dirty="0"/>
              <a:t>Complete a sustained, tonal drawing from one of your photographs. </a:t>
            </a:r>
          </a:p>
          <a:p>
            <a:endParaRPr lang="en-GB" sz="1400" dirty="0"/>
          </a:p>
          <a:p>
            <a:r>
              <a:rPr lang="en-GB" sz="1400" dirty="0"/>
              <a:t>Any problems with printing please e-mail your photographs to one of us  from your school e-mail address BEFORE the due date:</a:t>
            </a:r>
            <a:r>
              <a:rPr lang="en-GB" sz="1400" dirty="0">
                <a:hlinkClick r:id="rId2"/>
              </a:rPr>
              <a:t>  kandrews@dma.tela.org.uk</a:t>
            </a:r>
            <a:r>
              <a:rPr lang="en-GB" sz="1400" dirty="0"/>
              <a:t> or </a:t>
            </a:r>
            <a:r>
              <a:rPr lang="en-GB" sz="1400" dirty="0">
                <a:hlinkClick r:id="rId3"/>
              </a:rPr>
              <a:t>rnicholson@dma.tela.org.uk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Good luck – we can not wait to see your outcomes.</a:t>
            </a:r>
          </a:p>
          <a:p>
            <a:endParaRPr lang="en-GB" sz="1400" dirty="0"/>
          </a:p>
          <a:p>
            <a:endParaRPr lang="en-GB" sz="1200" dirty="0"/>
          </a:p>
          <a:p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317" y="0"/>
            <a:ext cx="6696635" cy="3876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23" y="3702091"/>
            <a:ext cx="5625736" cy="3164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5707" y="4671717"/>
            <a:ext cx="278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Complete the sustained drawing in your homework sketchbook.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019" y="4671717"/>
            <a:ext cx="1385259" cy="2071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438" y="4671717"/>
            <a:ext cx="1830269" cy="2073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23" y="155840"/>
            <a:ext cx="5300191" cy="4570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5634" y="375183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sz="1400" dirty="0"/>
              <a:t>You DO NOT need an expensive camera, you can take amazing photographs on your phone or I pad.</a:t>
            </a:r>
          </a:p>
        </p:txBody>
      </p:sp>
    </p:spTree>
    <p:extLst>
      <p:ext uri="{BB962C8B-B14F-4D97-AF65-F5344CB8AC3E}">
        <p14:creationId xmlns:p14="http://schemas.microsoft.com/office/powerpoint/2010/main" val="83082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31423" y="941853"/>
            <a:ext cx="4712428" cy="627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37542" y="-368516"/>
            <a:ext cx="3927024" cy="5225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6632" b="20110"/>
          <a:stretch/>
        </p:blipFill>
        <p:spPr>
          <a:xfrm rot="16200000">
            <a:off x="9482989" y="4286593"/>
            <a:ext cx="2648701" cy="2229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3" y="75655"/>
            <a:ext cx="4573361" cy="606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93" y="901434"/>
            <a:ext cx="6844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Organic/Natural Form photographs             Sustained drawing from a chosen photograph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32411" y="1229837"/>
            <a:ext cx="8709" cy="4702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61486" y="1193073"/>
            <a:ext cx="8709" cy="4702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53225" y="4343400"/>
            <a:ext cx="2747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complete your sustained drawing in your A4 ‘Prep’/homework booklet. You can use pencil or biro.</a:t>
            </a:r>
          </a:p>
        </p:txBody>
      </p:sp>
    </p:spTree>
    <p:extLst>
      <p:ext uri="{BB962C8B-B14F-4D97-AF65-F5344CB8AC3E}">
        <p14:creationId xmlns:p14="http://schemas.microsoft.com/office/powerpoint/2010/main" val="20623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194" y="391886"/>
            <a:ext cx="3798544" cy="3798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84" y="66675"/>
            <a:ext cx="2483291" cy="3721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84" y="85989"/>
            <a:ext cx="219075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324" y="85989"/>
            <a:ext cx="2271630" cy="3069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95" y="3155760"/>
            <a:ext cx="2687341" cy="3702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493" y="3716662"/>
            <a:ext cx="3141338" cy="3141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38" y="634790"/>
            <a:ext cx="15633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Organic forms</a:t>
            </a:r>
          </a:p>
          <a:p>
            <a:r>
              <a:rPr lang="en-GB" dirty="0"/>
              <a:t>Nature</a:t>
            </a:r>
          </a:p>
          <a:p>
            <a:r>
              <a:rPr lang="en-GB" dirty="0"/>
              <a:t>Fruit and Vegetables</a:t>
            </a:r>
          </a:p>
          <a:p>
            <a:r>
              <a:rPr lang="en-GB" dirty="0"/>
              <a:t>Sustainability</a:t>
            </a:r>
          </a:p>
          <a:p>
            <a:r>
              <a:rPr lang="en-GB" dirty="0"/>
              <a:t>Environment</a:t>
            </a:r>
          </a:p>
          <a:p>
            <a:r>
              <a:rPr lang="en-GB" dirty="0"/>
              <a:t>Decay</a:t>
            </a:r>
          </a:p>
          <a:p>
            <a:r>
              <a:rPr lang="en-GB" dirty="0"/>
              <a:t>Life and death</a:t>
            </a:r>
          </a:p>
          <a:p>
            <a:r>
              <a:rPr lang="en-GB" dirty="0"/>
              <a:t>Growth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3601" y="4157722"/>
            <a:ext cx="344995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Consider the impact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Lighting: high contrast to enhance tonal variation?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Colour or greyscale.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Cropped/zoomed in compositions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Repetition of an image with changes/no changes.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What is in the background: does it distract or enhance the image?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325" y="3050799"/>
            <a:ext cx="2271630" cy="30234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73585" y="6219825"/>
            <a:ext cx="181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Food photography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592807" cy="6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5" y="68443"/>
            <a:ext cx="3022561" cy="3767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54681"/>
            <a:ext cx="4343400" cy="6303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5" y="3722714"/>
            <a:ext cx="2425612" cy="3022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777" y="2242990"/>
            <a:ext cx="3339737" cy="4779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5394" y="452846"/>
            <a:ext cx="3396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 the impact of:</a:t>
            </a:r>
          </a:p>
          <a:p>
            <a:r>
              <a:rPr lang="en-GB" dirty="0"/>
              <a:t>* Unusual pairings (for example the organic poppy seed heads set against a background of rusty metal)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906125" y="1628775"/>
            <a:ext cx="31841" cy="5048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81639" y="6098457"/>
            <a:ext cx="384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bright white background to give a crisp, professional effect.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520090" y="4760908"/>
            <a:ext cx="292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Combining natural forms with the human form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592807" cy="6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121" y="90280"/>
            <a:ext cx="2398879" cy="3100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51" y="90280"/>
            <a:ext cx="10619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8648" y="5412380"/>
            <a:ext cx="12002392" cy="14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/>
              <a:t>Addressing </a:t>
            </a:r>
            <a:r>
              <a:rPr lang="en-GB" b="1" dirty="0"/>
              <a:t>common mistakes when applying tone: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Build tone through mark-making; hatching, cross hatching, stippling </a:t>
            </a:r>
            <a:r>
              <a:rPr lang="en-GB" sz="1400" dirty="0" err="1"/>
              <a:t>etc</a:t>
            </a:r>
            <a:r>
              <a:rPr lang="en-GB" sz="1400" dirty="0"/>
              <a:t> rather than smudging. This indicates texture rather than a strange smoothness.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Focus on the simple effect of varying the pressure of your pencil to create different tones within simple pencil lines. Avoid heavy outlines.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Really focus on using direction of lines in your shading to give a sense of 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Squint your eyes and look for comparative tones.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182" y="5150770"/>
            <a:ext cx="5514975" cy="5232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Key words: Tonal variation, direction of line, depth, form, space organic, highlight, mark-making, composition, positive and negative space.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675" y="3345900"/>
            <a:ext cx="2113770" cy="159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" y="172276"/>
            <a:ext cx="2245050" cy="2551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092" y="680882"/>
            <a:ext cx="2044506" cy="3062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48" y="2724149"/>
            <a:ext cx="1749209" cy="2592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322" y="172276"/>
            <a:ext cx="2521701" cy="372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564" y="3098086"/>
            <a:ext cx="2096665" cy="2314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503" y="172276"/>
            <a:ext cx="2232138" cy="2226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770" y="2501617"/>
            <a:ext cx="2426695" cy="24266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716" y="22483"/>
            <a:ext cx="359085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94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B6BE91B87F854EBE5C2AF763DECC31" ma:contentTypeVersion="15" ma:contentTypeDescription="Create a new document." ma:contentTypeScope="" ma:versionID="ef1a5a7b9c91c553809daea7e5a0d2fc">
  <xsd:schema xmlns:xsd="http://www.w3.org/2001/XMLSchema" xmlns:xs="http://www.w3.org/2001/XMLSchema" xmlns:p="http://schemas.microsoft.com/office/2006/metadata/properties" xmlns:ns2="40ff959c-d626-41cc-a332-fc585a447b2c" xmlns:ns3="5ae5b661-4602-457d-8de3-176202814043" targetNamespace="http://schemas.microsoft.com/office/2006/metadata/properties" ma:root="true" ma:fieldsID="ced386be6c7eaab357c5c42259c007a3" ns2:_="" ns3:_="">
    <xsd:import namespace="40ff959c-d626-41cc-a332-fc585a447b2c"/>
    <xsd:import namespace="5ae5b661-4602-457d-8de3-1762028140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f959c-d626-41cc-a332-fc585a447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c759e9e-bede-4528-92cc-6ba15c182e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5b661-4602-457d-8de3-1762028140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f959c-d626-41cc-a332-fc585a447b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B09130-6384-4D4F-8F49-4888D6F35B31}"/>
</file>

<file path=customXml/itemProps2.xml><?xml version="1.0" encoding="utf-8"?>
<ds:datastoreItem xmlns:ds="http://schemas.openxmlformats.org/officeDocument/2006/customXml" ds:itemID="{D7C5632C-B8EB-4208-A47F-154A1264D9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FAF23C-908B-4941-81F9-F4EEC46C6ED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449</Words>
  <Application>Microsoft Office PowerPoint</Application>
  <PresentationFormat>Widescreen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Downham Market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Andrews</dc:creator>
  <cp:lastModifiedBy>Kate Andrews</cp:lastModifiedBy>
  <cp:revision>17</cp:revision>
  <dcterms:created xsi:type="dcterms:W3CDTF">2022-07-19T13:19:23Z</dcterms:created>
  <dcterms:modified xsi:type="dcterms:W3CDTF">2024-06-18T13:24:42Z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0x0101002FB6BE91B87F854EBE5C2AF763DECC31</vt:lpwstr>
  </property>
</Properties>
</file>