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3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52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30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52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7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6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0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64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96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46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6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D9940-A486-4C9C-9ED6-9628FC87BF1E}" type="datetimeFigureOut">
              <a:rPr lang="en-GB" smtClean="0"/>
              <a:t>28/06/2024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17F9D-F0D1-4527-9559-353E309D9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13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92702" y="4734342"/>
            <a:ext cx="95941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Arial Black" panose="020B0A04020102020204" pitchFamily="34" charset="0"/>
              </a:rPr>
              <a:t>Child Care </a:t>
            </a:r>
          </a:p>
          <a:p>
            <a:pPr algn="ctr"/>
            <a:r>
              <a:rPr lang="en-GB" sz="6600" dirty="0">
                <a:solidFill>
                  <a:schemeClr val="accent4"/>
                </a:solidFill>
                <a:latin typeface="Arial Black" panose="020B0A04020102020204" pitchFamily="34" charset="0"/>
              </a:rPr>
              <a:t>Kick start to GCSE</a:t>
            </a:r>
          </a:p>
        </p:txBody>
      </p:sp>
    </p:spTree>
    <p:extLst>
      <p:ext uri="{BB962C8B-B14F-4D97-AF65-F5344CB8AC3E}">
        <p14:creationId xmlns:p14="http://schemas.microsoft.com/office/powerpoint/2010/main" val="370108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8401" y="1062246"/>
            <a:ext cx="101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>
                <a:latin typeface="Arial Black" panose="020B0A04020102020204" pitchFamily="34" charset="0"/>
              </a:rPr>
              <a:t>What do I need to do?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233840"/>
            <a:ext cx="120874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Complete the following tasks on paper or using your iPad. Be creative with this work and take pride in it – it’s the first work you will complete for your GCSE in Childcare!</a:t>
            </a:r>
          </a:p>
          <a:p>
            <a:endParaRPr lang="en-GB" sz="2400" dirty="0"/>
          </a:p>
          <a:p>
            <a:pPr algn="ctr"/>
            <a:r>
              <a:rPr lang="en-GB" sz="2400" dirty="0"/>
              <a:t>Bring your work to your first Childcare lesson.</a:t>
            </a:r>
          </a:p>
          <a:p>
            <a:endParaRPr lang="en-GB" sz="2400" dirty="0"/>
          </a:p>
          <a:p>
            <a:pPr fontAlgn="base"/>
            <a:r>
              <a:rPr lang="en-GB" sz="2400" dirty="0"/>
              <a:t>This course is made up of 3 exam elements. You will have 2 NEA’s (task-based scenarios) and 1 exam at the end of year 11. </a:t>
            </a:r>
          </a:p>
          <a:p>
            <a:pPr fontAlgn="base"/>
            <a:endParaRPr lang="en-GB" sz="2400" dirty="0"/>
          </a:p>
          <a:p>
            <a:pPr fontAlgn="base"/>
            <a:r>
              <a:rPr lang="en-GB" sz="2400" dirty="0"/>
              <a:t>We will complete your first NEA in year 10. </a:t>
            </a:r>
          </a:p>
        </p:txBody>
      </p:sp>
    </p:spTree>
    <p:extLst>
      <p:ext uri="{BB962C8B-B14F-4D97-AF65-F5344CB8AC3E}">
        <p14:creationId xmlns:p14="http://schemas.microsoft.com/office/powerpoint/2010/main" val="310781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2697" y="881286"/>
            <a:ext cx="101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>
                <a:latin typeface="Arial Black" panose="020B0A04020102020204" pitchFamily="34" charset="0"/>
              </a:rPr>
              <a:t>Task 1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068" y="1804616"/>
            <a:ext cx="539496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Children develop in different areas: </a:t>
            </a:r>
          </a:p>
          <a:p>
            <a:pPr marL="514350" indent="-514350">
              <a:buAutoNum type="arabicPeriod"/>
            </a:pPr>
            <a:r>
              <a:rPr lang="en-GB" sz="2200" dirty="0"/>
              <a:t>Physical</a:t>
            </a:r>
          </a:p>
          <a:p>
            <a:pPr marL="514350" indent="-514350">
              <a:buAutoNum type="arabicPeriod"/>
            </a:pPr>
            <a:r>
              <a:rPr lang="en-GB" sz="2200" dirty="0"/>
              <a:t>Intellectual or Cognitive</a:t>
            </a:r>
          </a:p>
          <a:p>
            <a:pPr marL="514350" indent="-514350">
              <a:buAutoNum type="arabicPeriod"/>
            </a:pPr>
            <a:r>
              <a:rPr lang="en-GB" sz="2200" dirty="0"/>
              <a:t>Language</a:t>
            </a:r>
          </a:p>
          <a:p>
            <a:pPr marL="514350" indent="-514350">
              <a:buAutoNum type="arabicPeriod"/>
            </a:pPr>
            <a:r>
              <a:rPr lang="en-GB" sz="2200" dirty="0"/>
              <a:t>Emotional</a:t>
            </a:r>
          </a:p>
          <a:p>
            <a:pPr marL="514350" indent="-514350">
              <a:buAutoNum type="arabicPeriod"/>
            </a:pPr>
            <a:r>
              <a:rPr lang="en-GB" sz="2200" dirty="0"/>
              <a:t>Social</a:t>
            </a:r>
          </a:p>
          <a:p>
            <a:r>
              <a:rPr lang="en-GB" sz="2200" dirty="0"/>
              <a:t>We call this our P.I.L.E.S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69725" y="1804616"/>
            <a:ext cx="539496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/>
              <a:t>Tell what a child should be doing at these ages and stages: </a:t>
            </a:r>
          </a:p>
          <a:p>
            <a:pPr marL="514350" indent="-514350">
              <a:buAutoNum type="arabicPeriod"/>
            </a:pPr>
            <a:r>
              <a:rPr lang="en-GB" sz="2200" dirty="0"/>
              <a:t>Physical – 6 months</a:t>
            </a:r>
          </a:p>
          <a:p>
            <a:pPr marL="514350" indent="-514350">
              <a:buAutoNum type="arabicPeriod"/>
            </a:pPr>
            <a:r>
              <a:rPr lang="en-GB" sz="2200" dirty="0"/>
              <a:t>Intellectual or Cognitive – 1 year</a:t>
            </a:r>
          </a:p>
          <a:p>
            <a:pPr marL="514350" indent="-514350">
              <a:buAutoNum type="arabicPeriod"/>
            </a:pPr>
            <a:r>
              <a:rPr lang="en-GB" sz="2200" dirty="0"/>
              <a:t>Language – 2 years</a:t>
            </a:r>
          </a:p>
          <a:p>
            <a:pPr marL="514350" indent="-514350">
              <a:buAutoNum type="arabicPeriod"/>
            </a:pPr>
            <a:r>
              <a:rPr lang="en-GB" sz="2200" dirty="0"/>
              <a:t>Emotional – 3 years </a:t>
            </a:r>
          </a:p>
          <a:p>
            <a:pPr marL="514350" indent="-514350">
              <a:buAutoNum type="arabicPeriod"/>
            </a:pPr>
            <a:r>
              <a:rPr lang="en-GB" sz="2200" dirty="0"/>
              <a:t>Social – 5 years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53"/>
              </p:ext>
            </p:extLst>
          </p:nvPr>
        </p:nvGraphicFramePr>
        <p:xfrm>
          <a:off x="222068" y="4363937"/>
          <a:ext cx="11730445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6941">
                  <a:extLst>
                    <a:ext uri="{9D8B030D-6E8A-4147-A177-3AD203B41FA5}">
                      <a16:colId xmlns:a16="http://schemas.microsoft.com/office/drawing/2014/main" val="986391432"/>
                    </a:ext>
                  </a:extLst>
                </a:gridCol>
                <a:gridCol w="1313024">
                  <a:extLst>
                    <a:ext uri="{9D8B030D-6E8A-4147-A177-3AD203B41FA5}">
                      <a16:colId xmlns:a16="http://schemas.microsoft.com/office/drawing/2014/main" val="3245917326"/>
                    </a:ext>
                  </a:extLst>
                </a:gridCol>
                <a:gridCol w="7860480">
                  <a:extLst>
                    <a:ext uri="{9D8B030D-6E8A-4147-A177-3AD203B41FA5}">
                      <a16:colId xmlns:a16="http://schemas.microsoft.com/office/drawing/2014/main" val="2286521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Development</a:t>
                      </a:r>
                      <a:r>
                        <a:rPr lang="en-GB" baseline="0" dirty="0"/>
                        <a:t> Area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can the child do?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60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Physical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months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521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Intellectual / Cognitive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188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015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Emotional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65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years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978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48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3326" y="1580606"/>
            <a:ext cx="101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>
                <a:latin typeface="Arial Black" panose="020B0A04020102020204" pitchFamily="34" charset="0"/>
              </a:rPr>
              <a:t>Task 2</a:t>
            </a:r>
          </a:p>
        </p:txBody>
      </p:sp>
      <p:sp>
        <p:nvSpPr>
          <p:cNvPr id="3" name="Rectangle 2"/>
          <p:cNvSpPr/>
          <p:nvPr/>
        </p:nvSpPr>
        <p:spPr>
          <a:xfrm>
            <a:off x="1319349" y="2928647"/>
            <a:ext cx="104894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There has been a long </a:t>
            </a:r>
            <a:r>
              <a:rPr lang="en-GB" sz="2400" dirty="0" err="1"/>
              <a:t>arguement</a:t>
            </a:r>
            <a:r>
              <a:rPr lang="en-GB" sz="2400" dirty="0"/>
              <a:t> over whether Breast or Formula Milk is better for babies. I would like for you to tell me about this argument. What are the reasons for and against using either. </a:t>
            </a:r>
          </a:p>
          <a:p>
            <a:endParaRPr lang="en-GB" sz="2400" dirty="0"/>
          </a:p>
          <a:p>
            <a:r>
              <a:rPr lang="en-GB" sz="2400" dirty="0"/>
              <a:t>Give your opinion on what you think is best and why? </a:t>
            </a:r>
          </a:p>
        </p:txBody>
      </p:sp>
    </p:spTree>
    <p:extLst>
      <p:ext uri="{BB962C8B-B14F-4D97-AF65-F5344CB8AC3E}">
        <p14:creationId xmlns:p14="http://schemas.microsoft.com/office/powerpoint/2010/main" val="248910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3326" y="1031966"/>
            <a:ext cx="101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>
                <a:latin typeface="Arial Black" panose="020B0A04020102020204" pitchFamily="34" charset="0"/>
              </a:rPr>
              <a:t>Task 3</a:t>
            </a:r>
          </a:p>
        </p:txBody>
      </p:sp>
      <p:sp>
        <p:nvSpPr>
          <p:cNvPr id="3" name="Rectangle 2"/>
          <p:cNvSpPr/>
          <p:nvPr/>
        </p:nvSpPr>
        <p:spPr>
          <a:xfrm>
            <a:off x="483325" y="2025908"/>
            <a:ext cx="115083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When we work with children we like to inspire them to use their imagination. </a:t>
            </a:r>
          </a:p>
          <a:p>
            <a:endParaRPr lang="en-GB" sz="2400" dirty="0"/>
          </a:p>
          <a:p>
            <a:r>
              <a:rPr lang="en-GB" sz="2400" dirty="0"/>
              <a:t>I want to see what your imagination is like . . . </a:t>
            </a:r>
          </a:p>
          <a:p>
            <a:endParaRPr lang="en-GB" sz="2400" dirty="0"/>
          </a:p>
          <a:p>
            <a:pPr algn="ctr"/>
            <a:r>
              <a:rPr lang="en-GB" sz="2400" dirty="0"/>
              <a:t>Imagine yourself as a superhero. </a:t>
            </a:r>
          </a:p>
          <a:p>
            <a:endParaRPr lang="en-GB" sz="2400" dirty="0"/>
          </a:p>
          <a:p>
            <a:r>
              <a:rPr lang="en-GB" sz="2400" dirty="0"/>
              <a:t>Write a description of your superhero or draw me a picture!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Tell me what special powers do you have?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Where would you live?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What would you do all day and all night?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5263" y="5669280"/>
            <a:ext cx="1084217" cy="10842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1646" y="5689880"/>
            <a:ext cx="1063617" cy="106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013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-98474"/>
            <a:ext cx="1033475" cy="1441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6206" y="-506437"/>
            <a:ext cx="1662332" cy="1662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3326" y="1031966"/>
            <a:ext cx="1019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>
                <a:latin typeface="Arial Black" panose="020B0A04020102020204" pitchFamily="34" charset="0"/>
              </a:rPr>
              <a:t>Task 4</a:t>
            </a:r>
            <a:endParaRPr lang="en-GB" sz="5400" u="sng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3325" y="2025908"/>
            <a:ext cx="115083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 nursery wants to redesign their baby room. They have asked you to research some equipment they could buy. You need to provide the nursery manager with 3 examples of each of the following equipment: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Feeding Equipment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Sleeping Equipment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Changing Equipment</a:t>
            </a:r>
          </a:p>
          <a:p>
            <a:r>
              <a:rPr lang="en-GB" sz="2400" dirty="0"/>
              <a:t> You need to give the following details to the nursery manager: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Cost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Dimensions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What age child is it suitable for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Whether you recommend the product and why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D970C8-EA47-18F8-0FCD-94344C6A05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197" r="30918" b="45276"/>
          <a:stretch/>
        </p:blipFill>
        <p:spPr>
          <a:xfrm>
            <a:off x="6949441" y="4858311"/>
            <a:ext cx="5042262" cy="180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0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6BE91B87F854EBE5C2AF763DECC31" ma:contentTypeVersion="15" ma:contentTypeDescription="Create a new document." ma:contentTypeScope="" ma:versionID="ef1a5a7b9c91c553809daea7e5a0d2fc">
  <xsd:schema xmlns:xsd="http://www.w3.org/2001/XMLSchema" xmlns:xs="http://www.w3.org/2001/XMLSchema" xmlns:p="http://schemas.microsoft.com/office/2006/metadata/properties" xmlns:ns2="40ff959c-d626-41cc-a332-fc585a447b2c" xmlns:ns3="5ae5b661-4602-457d-8de3-176202814043" targetNamespace="http://schemas.microsoft.com/office/2006/metadata/properties" ma:root="true" ma:fieldsID="ced386be6c7eaab357c5c42259c007a3" ns2:_="" ns3:_="">
    <xsd:import namespace="40ff959c-d626-41cc-a332-fc585a447b2c"/>
    <xsd:import namespace="5ae5b661-4602-457d-8de3-176202814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f959c-d626-41cc-a332-fc585a447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759e9e-bede-4528-92cc-6ba15c182e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e5b661-4602-457d-8de3-1762028140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f959c-d626-41cc-a332-fc585a447b2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CEE1441-A86F-4F9F-A5D2-6990BEF8D952}"/>
</file>

<file path=customXml/itemProps2.xml><?xml version="1.0" encoding="utf-8"?>
<ds:datastoreItem xmlns:ds="http://schemas.openxmlformats.org/officeDocument/2006/customXml" ds:itemID="{648A484D-ACA7-4411-BAB8-D25EC9034869}"/>
</file>

<file path=customXml/itemProps3.xml><?xml version="1.0" encoding="utf-8"?>
<ds:datastoreItem xmlns:ds="http://schemas.openxmlformats.org/officeDocument/2006/customXml" ds:itemID="{AE80D444-A7E4-4590-BF2C-6AA7EEAC79A1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384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Downham Market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Radbourne</dc:creator>
  <cp:lastModifiedBy>Elizabeth Radbourne</cp:lastModifiedBy>
  <cp:revision>8</cp:revision>
  <dcterms:created xsi:type="dcterms:W3CDTF">2023-07-04T08:59:12Z</dcterms:created>
  <dcterms:modified xsi:type="dcterms:W3CDTF">2024-06-28T10:50:37Z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0x0101002FB6BE91B87F854EBE5C2AF763DECC31</vt:lpwstr>
  </property>
</Properties>
</file>