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72BF-6E94-4494-90CE-764FF3D21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D3F06-87DE-4FD4-96A1-FCFEB4EC5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C143-11C5-4EC8-9172-6B4AC98F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9F71E-7932-423D-84B9-90F6076E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E4EA-FD09-4C8B-A418-32734F40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F843-FE61-4C2D-89D1-C7C1F4E8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FF211-66BF-4374-A2D3-E1001E29D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F9F0-B752-46A1-A248-25363B16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4C6D-B6C5-4CDF-9289-DB195102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FB04-0FAF-44BB-9F6A-76460AA5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38BE1-00A7-4907-A900-FF0B987DB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59DE8-58DE-4CFD-A806-0AEEB6FB5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3DB5-9143-4BBA-803B-690B1AF0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721AE-B288-4930-925A-D5576806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93D3B-AC13-466E-96E7-7DB47409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77D9-6973-414D-866D-4604E56A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9D11-AC8C-4A9F-A098-30F172C54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51DE-DB25-406F-AF72-AA5D02B0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FE7C-3999-4810-97B1-A4E27B56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50E6-025A-41DB-879C-A5759385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5C82-3CB7-439B-B5F0-319F1269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B9009-DCE1-4110-91A0-2615AFC3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737CB-95BA-469B-A365-0CA1378C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4CA6-7620-4BD7-BDC8-4C21FB6E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7629-C797-4724-9C86-92917770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5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2A47-32EF-4A32-AD54-6F04B41B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A1EC-8CAA-4666-BBA9-882B24E3A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1A6E0-E968-4288-8AD7-48EDD8F0C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0BB0B-C131-409D-93D5-BE10A699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23FB1-3C24-48CF-941C-84ABACBB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52816-4A3C-4C5A-9367-4821966B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ED7D-A83F-4BF1-B59D-4E68E39A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C1870-8224-4976-869F-757442D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9CC70-93B6-4304-9840-0B112AF2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DEF0-91C6-46FE-A658-6E5A8853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ACC09-1833-44C1-918B-590865D0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361D0-07B4-4A76-9271-C9AF30D4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9EEE9-7BDA-4006-B556-BDD2D193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418BB-F1EA-4AE2-8F16-668ED0DE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3860-841F-4C9B-9D36-A89550E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BD009-6A52-4428-9D26-4B5441DA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56B5D-647B-46F0-8479-E89AB996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C4F3E-6A2D-4A35-AA06-0CFD30E2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7ABDA-9FE9-4645-B52F-04479087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FC310-6174-40D7-8DE5-A1040CAB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4E337-4C4C-41A9-833F-06F61471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61B7-40AD-405C-8AAC-007933B1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B0E7-7400-4C78-9E23-00C183D8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EBF62-EC9A-4660-AC87-58C181E53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1A8C6-EF89-4EAB-8C62-38BCCDA3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03F28-FC1E-42DC-9303-929999A0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39D98-DE5D-430A-AEE3-11F29A5C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7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DB18-DD0A-4FF7-90B6-C021A439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6D2D6-50A5-41D2-B665-80C0EE543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2B6A2-D146-44F6-9CD7-7F6F73FDF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4B8FB-3680-4DBF-82B2-8A0015B4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1B5A7-9219-4A36-B3CB-2E7AE13C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7A3CB-C9C9-4924-AEA9-14F4E505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23120-BD4A-4324-AAD1-E1074E56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0FA6-0940-439C-8936-FF888ED9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B11E-153E-4BA4-B428-3E7B2EAEC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567D-5FC3-41DD-94A3-F9D3B54C9B1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685C-86CC-4C6D-893B-E5D6705A5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1304-2A84-4E01-BC6D-202C8A8D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CA3A-D730-4978-8AA8-6A9537C33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 (Hons) Film Studies and Screenwriting - University of Winchester">
            <a:extLst>
              <a:ext uri="{FF2B5EF4-FFF2-40B4-BE49-F238E27FC236}">
                <a16:creationId xmlns:a16="http://schemas.microsoft.com/office/drawing/2014/main" id="{D907ABED-AF42-4522-B71A-623E7988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D813A4-8660-4B5A-8BC6-4FA063D18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8000" dirty="0">
                <a:latin typeface="Candara" panose="020E0502030303020204" pitchFamily="34" charset="0"/>
              </a:rPr>
              <a:t>Welcome to Film Studies!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504C-55C0-496F-810C-C204B37997FA}"/>
              </a:ext>
            </a:extLst>
          </p:cNvPr>
          <p:cNvSpPr/>
          <p:nvPr/>
        </p:nvSpPr>
        <p:spPr>
          <a:xfrm>
            <a:off x="3048000" y="4251236"/>
            <a:ext cx="6096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/>
            <a:r>
              <a:rPr lang="en-GB" b="1" dirty="0">
                <a:latin typeface="Candara" panose="020E0502030303020204" pitchFamily="34" charset="0"/>
              </a:rPr>
              <a:t>The following slides are your Summer Prep tasks to be completed.</a:t>
            </a:r>
            <a:r>
              <a:rPr lang="en-US" b="1" dirty="0">
                <a:latin typeface="Candara" panose="020E0502030303020204" pitchFamily="34" charset="0"/>
              </a:rPr>
              <a:t>​</a:t>
            </a:r>
            <a:endParaRPr lang="en-US" b="1" i="0" dirty="0">
              <a:effectLst/>
              <a:latin typeface="Candara" panose="020E0502030303020204" pitchFamily="34" charset="0"/>
            </a:endParaRPr>
          </a:p>
          <a:p>
            <a:pPr algn="ctr" fontAlgn="base"/>
            <a:r>
              <a:rPr lang="en-GB" b="1" dirty="0">
                <a:latin typeface="Candara" panose="020E0502030303020204" pitchFamily="34" charset="0"/>
              </a:rPr>
              <a:t>All tasks must be complete by your first Film lesson.</a:t>
            </a:r>
            <a:r>
              <a:rPr lang="en-US" b="1" dirty="0">
                <a:latin typeface="Candara" panose="020E0502030303020204" pitchFamily="34" charset="0"/>
              </a:rPr>
              <a:t>​</a:t>
            </a:r>
            <a:endParaRPr lang="en-US" b="1" i="0" dirty="0">
              <a:effectLst/>
              <a:latin typeface="Candara" panose="020E0502030303020204" pitchFamily="34" charset="0"/>
            </a:endParaRPr>
          </a:p>
          <a:p>
            <a:pPr algn="ctr" fontAlgn="base"/>
            <a:r>
              <a:rPr lang="en-GB" b="1" dirty="0">
                <a:latin typeface="Candara" panose="020E0502030303020204" pitchFamily="34" charset="0"/>
              </a:rPr>
              <a:t>You must complete all tasks</a:t>
            </a:r>
            <a:endParaRPr lang="en-US" b="1" i="0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8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640080"/>
            <a:ext cx="5817489" cy="1481328"/>
          </a:xfrm>
        </p:spPr>
        <p:txBody>
          <a:bodyPr anchor="b">
            <a:normAutofit/>
          </a:bodyPr>
          <a:lstStyle/>
          <a:p>
            <a:pPr algn="ctr"/>
            <a:r>
              <a:rPr lang="en-GB" sz="5000" b="1" dirty="0">
                <a:latin typeface="Candara" panose="020E0502030303020204" pitchFamily="34" charset="0"/>
              </a:rPr>
              <a:t>Task</a:t>
            </a:r>
            <a:r>
              <a:rPr lang="en-GB" sz="5000" dirty="0">
                <a:latin typeface="Candara" panose="020E0502030303020204" pitchFamily="34" charset="0"/>
              </a:rPr>
              <a:t> – Intro to Film: Part 1</a:t>
            </a:r>
          </a:p>
        </p:txBody>
      </p:sp>
      <p:sp>
        <p:nvSpPr>
          <p:cNvPr id="41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https://ukc-powerpoint.officeapps.live.com/pods/GetClipboardImage.ashx?Id=007631ca-8950-47b8-a918-4293764c8984&amp;DC=GUK1&amp;pkey=686d7be2-fb38-4e3b-b836-76ec42160ea1&amp;wdwaccluster=GUK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30936" y="2660904"/>
            <a:ext cx="5255514" cy="3547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Create a mind-map of all of the </a:t>
            </a:r>
            <a:r>
              <a:rPr lang="en-GB" sz="2400" b="1" dirty="0">
                <a:latin typeface="Candara" panose="020E0502030303020204" pitchFamily="34" charset="0"/>
              </a:rPr>
              <a:t>cinematography</a:t>
            </a:r>
            <a:r>
              <a:rPr lang="en-GB" sz="2400" dirty="0">
                <a:latin typeface="Candara" panose="020E0502030303020204" pitchFamily="34" charset="0"/>
              </a:rPr>
              <a:t> elements there are.</a:t>
            </a:r>
          </a:p>
          <a:p>
            <a:r>
              <a:rPr lang="en-GB" sz="2400" dirty="0">
                <a:latin typeface="Candara" panose="020E0502030303020204" pitchFamily="34" charset="0"/>
              </a:rPr>
              <a:t>Sketch each shot to help you remember.</a:t>
            </a:r>
          </a:p>
          <a:p>
            <a:r>
              <a:rPr lang="en-GB" sz="2400" dirty="0">
                <a:latin typeface="Candara" panose="020E0502030303020204" pitchFamily="34" charset="0"/>
              </a:rPr>
              <a:t>Create a small list of all </a:t>
            </a:r>
            <a:r>
              <a:rPr lang="en-GB" sz="2400" b="1" dirty="0">
                <a:latin typeface="Candara" panose="020E0502030303020204" pitchFamily="34" charset="0"/>
              </a:rPr>
              <a:t>mise </a:t>
            </a:r>
            <a:r>
              <a:rPr lang="en-GB" sz="2400" b="1" dirty="0" err="1">
                <a:latin typeface="Candara" panose="020E0502030303020204" pitchFamily="34" charset="0"/>
              </a:rPr>
              <a:t>en</a:t>
            </a:r>
            <a:r>
              <a:rPr lang="en-GB" sz="2400" b="1" dirty="0">
                <a:latin typeface="Candara" panose="020E0502030303020204" pitchFamily="34" charset="0"/>
              </a:rPr>
              <a:t> scene </a:t>
            </a:r>
            <a:r>
              <a:rPr lang="en-GB" sz="2400" dirty="0">
                <a:latin typeface="Candara" panose="020E0502030303020204" pitchFamily="34" charset="0"/>
              </a:rPr>
              <a:t>elements.</a:t>
            </a:r>
          </a:p>
          <a:p>
            <a:r>
              <a:rPr lang="en-GB" sz="2400" dirty="0">
                <a:latin typeface="Candara" panose="020E0502030303020204" pitchFamily="34" charset="0"/>
              </a:rPr>
              <a:t>Have a go at sketching your dream holiday destination and label it with all elements of mise </a:t>
            </a:r>
            <a:r>
              <a:rPr lang="en-GB" sz="2400" dirty="0" err="1">
                <a:latin typeface="Candara" panose="020E0502030303020204" pitchFamily="34" charset="0"/>
              </a:rPr>
              <a:t>en</a:t>
            </a:r>
            <a:r>
              <a:rPr lang="en-GB" sz="2400" dirty="0">
                <a:latin typeface="Candara" panose="020E0502030303020204" pitchFamily="34" charset="0"/>
              </a:rPr>
              <a:t> scene.</a:t>
            </a:r>
          </a:p>
        </p:txBody>
      </p:sp>
      <p:pic>
        <p:nvPicPr>
          <p:cNvPr id="22" name="Picture 4" descr="lights-camera-action-clipart-lights-camera-action-clip-art-1035_800 –  Anderton Primary School">
            <a:extLst>
              <a:ext uri="{FF2B5EF4-FFF2-40B4-BE49-F238E27FC236}">
                <a16:creationId xmlns:a16="http://schemas.microsoft.com/office/drawing/2014/main" id="{12AA1266-BF47-44BD-80C9-7236BD69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9046" r="9847" b="9859"/>
          <a:stretch/>
        </p:blipFill>
        <p:spPr bwMode="auto">
          <a:xfrm>
            <a:off x="6099048" y="1491974"/>
            <a:ext cx="5458968" cy="38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kc-powerpoint.officeapps.live.com/pods/GetClipboardImage.ashx?Id=007631ca-8950-47b8-a918-4293764c8984&amp;DC=GUK1&amp;pkey=686d7be2-fb38-4e3b-b836-76ec42160ea1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6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Picture 2" descr="Edible Photo Film Reel Strips - Eat My Face .co.uk - Photo Cake Toppers and  Edible Images, Edible Photos, Custom Toppers, Cup Cakes, Fairy Cakes, Every  Cake Can Be Topped By EatMyFace.">
            <a:extLst>
              <a:ext uri="{FF2B5EF4-FFF2-40B4-BE49-F238E27FC236}">
                <a16:creationId xmlns:a16="http://schemas.microsoft.com/office/drawing/2014/main" id="{A82DE662-2C74-4703-A41D-CD684507A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23074" b="-1"/>
          <a:stretch/>
        </p:blipFill>
        <p:spPr bwMode="auto"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Picture 2" descr="Edible Photo Film Reel Strips - Eat My Face .co.uk - Photo Cake Toppers and  Edible Images, Edible Photos, Custom Toppers, Cup Cakes, Fairy Cakes, Every  Cake Can Be Topped By EatMyFace.">
            <a:extLst>
              <a:ext uri="{FF2B5EF4-FFF2-40B4-BE49-F238E27FC236}">
                <a16:creationId xmlns:a16="http://schemas.microsoft.com/office/drawing/2014/main" id="{7D8FC3D0-5C41-4BD4-83DA-0C81CC265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r="2" b="3055"/>
          <a:stretch/>
        </p:blipFill>
        <p:spPr bwMode="auto"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Picture 2" descr="Edible Photo Film Reel Strips - Eat My Face .co.uk - Photo Cake Toppers and  Edible Images, Edible Photos, Custom Toppers, Cup Cakes, Fairy Cakes, Every  Cake Can Be Topped By EatMyFace.">
            <a:extLst>
              <a:ext uri="{FF2B5EF4-FFF2-40B4-BE49-F238E27FC236}">
                <a16:creationId xmlns:a16="http://schemas.microsoft.com/office/drawing/2014/main" id="{4EEED552-E7A1-4A51-BD3D-6E67F3B4C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9742"/>
          <a:stretch/>
        </p:blipFill>
        <p:spPr bwMode="auto"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AutoShape 4" descr="https://ukc-powerpoint.officeapps.live.com/pods/GetClipboardImage.ashx?Id=007631ca-8950-47b8-a918-4293764c8984&amp;DC=GUK1&amp;pkey=686d7be2-fb38-4e3b-b836-76ec42160ea1&amp;wdwaccluster=GUK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733925" y="4444778"/>
            <a:ext cx="7172325" cy="2149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Create a mini glossary of all </a:t>
            </a:r>
            <a:r>
              <a:rPr lang="en-GB" sz="1600" b="1" dirty="0">
                <a:latin typeface="Candara" panose="020E0502030303020204" pitchFamily="34" charset="0"/>
              </a:rPr>
              <a:t>sound devices </a:t>
            </a:r>
            <a:r>
              <a:rPr lang="en-GB" sz="1600" dirty="0">
                <a:latin typeface="Candara" panose="020E0502030303020204" pitchFamily="34" charset="0"/>
              </a:rPr>
              <a:t>used in film.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What would the soundtrack to your life be? Create a track-list of 10 songs to summarise your upbringing to present day.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Create a poster of all of the </a:t>
            </a:r>
            <a:r>
              <a:rPr lang="en-GB" sz="1600" b="1" dirty="0">
                <a:latin typeface="Candara" panose="020E0502030303020204" pitchFamily="34" charset="0"/>
              </a:rPr>
              <a:t>editing techniques </a:t>
            </a:r>
            <a:r>
              <a:rPr lang="en-GB" sz="1600" dirty="0">
                <a:latin typeface="Candara" panose="020E0502030303020204" pitchFamily="34" charset="0"/>
              </a:rPr>
              <a:t>used in film.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Research </a:t>
            </a:r>
            <a:r>
              <a:rPr lang="en-GB" sz="1600" b="1" dirty="0">
                <a:latin typeface="Candara" panose="020E0502030303020204" pitchFamily="34" charset="0"/>
              </a:rPr>
              <a:t>1</a:t>
            </a:r>
            <a:r>
              <a:rPr lang="en-GB" sz="1600" dirty="0">
                <a:latin typeface="Candara" panose="020E0502030303020204" pitchFamily="34" charset="0"/>
              </a:rPr>
              <a:t> film that has won </a:t>
            </a:r>
            <a:r>
              <a:rPr lang="en-GB" sz="1600" i="1" dirty="0">
                <a:latin typeface="Candara" panose="020E0502030303020204" pitchFamily="34" charset="0"/>
              </a:rPr>
              <a:t>Best Editing </a:t>
            </a:r>
            <a:r>
              <a:rPr lang="en-GB" sz="1600" dirty="0">
                <a:latin typeface="Candara" panose="020E0502030303020204" pitchFamily="34" charset="0"/>
              </a:rPr>
              <a:t>at the Oscars. In no more than 2 sentences summarise the reasons why it won Best Editing. You may have to use your iPad to help you research.</a:t>
            </a:r>
          </a:p>
          <a:p>
            <a:endParaRPr lang="en-GB" sz="1600" dirty="0">
              <a:latin typeface="Candara" panose="020E0502030303020204" pitchFamily="34" charset="0"/>
            </a:endParaRPr>
          </a:p>
        </p:txBody>
      </p:sp>
      <p:sp>
        <p:nvSpPr>
          <p:cNvPr id="4" name="AutoShape 2" descr="https://ukc-powerpoint.officeapps.live.com/pods/GetClipboardImage.ashx?Id=007631ca-8950-47b8-a918-4293764c8984&amp;DC=GUK1&amp;pkey=686d7be2-fb38-4e3b-b836-76ec42160ea1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93A364A-2B23-4EE3-B975-2B73AB103190}"/>
              </a:ext>
            </a:extLst>
          </p:cNvPr>
          <p:cNvSpPr txBox="1">
            <a:spLocks/>
          </p:cNvSpPr>
          <p:nvPr/>
        </p:nvSpPr>
        <p:spPr>
          <a:xfrm>
            <a:off x="4885576" y="3217892"/>
            <a:ext cx="6172949" cy="983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latin typeface="Candara" panose="020E0502030303020204" pitchFamily="34" charset="0"/>
              </a:rPr>
              <a:t>Task</a:t>
            </a:r>
            <a:r>
              <a:rPr lang="en-GB" sz="5400" dirty="0">
                <a:latin typeface="Candara" panose="020E0502030303020204" pitchFamily="34" charset="0"/>
              </a:rPr>
              <a:t> – Intro to Film: Part 2</a:t>
            </a:r>
          </a:p>
        </p:txBody>
      </p:sp>
      <p:pic>
        <p:nvPicPr>
          <p:cNvPr id="25" name="Picture 4" descr="lights-camera-action-clipart-lights-camera-action-clip-art-1035_800 –  Anderton Primary School">
            <a:extLst>
              <a:ext uri="{FF2B5EF4-FFF2-40B4-BE49-F238E27FC236}">
                <a16:creationId xmlns:a16="http://schemas.microsoft.com/office/drawing/2014/main" id="{B2FBF72B-515E-46EA-94A4-5F9FEEDE7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9046" r="9847" b="9859"/>
          <a:stretch/>
        </p:blipFill>
        <p:spPr bwMode="auto">
          <a:xfrm>
            <a:off x="493609" y="155098"/>
            <a:ext cx="1686351" cy="11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542" y="486184"/>
            <a:ext cx="5654783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Candara" panose="020E0502030303020204" pitchFamily="34" charset="0"/>
              </a:rPr>
              <a:t>Task</a:t>
            </a:r>
            <a:r>
              <a:rPr lang="en-GB" dirty="0">
                <a:latin typeface="Candara" panose="020E0502030303020204" pitchFamily="34" charset="0"/>
              </a:rPr>
              <a:t> – Old Hollywood vs. New Hollywood</a:t>
            </a:r>
          </a:p>
        </p:txBody>
      </p:sp>
      <p:pic>
        <p:nvPicPr>
          <p:cNvPr id="7" name="Picture 2" descr="Rebel Without a Cause movie review (1955) | Roger Ebert">
            <a:extLst>
              <a:ext uri="{FF2B5EF4-FFF2-40B4-BE49-F238E27FC236}">
                <a16:creationId xmlns:a16="http://schemas.microsoft.com/office/drawing/2014/main" id="{A6341B6B-8285-4656-81EC-87608F7D7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7878" b="3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rris Bueller's Day Off': 5 Things You Didn't Know – Rolling Stone">
            <a:extLst>
              <a:ext uri="{FF2B5EF4-FFF2-40B4-BE49-F238E27FC236}">
                <a16:creationId xmlns:a16="http://schemas.microsoft.com/office/drawing/2014/main" id="{44209076-B98D-4B96-89A9-1D44D9EE2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r="17435"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ukc-powerpoint.officeapps.live.com/pods/GetClipboardImage.ashx?Id=007631ca-8950-47b8-a918-4293764c8984&amp;DC=GUK1&amp;pkey=686d7be2-fb38-4e3b-b836-76ec42160ea1&amp;wdwaccluster=GUK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184542" y="1946684"/>
            <a:ext cx="736399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Viewings and note-taking</a:t>
            </a: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800"/>
              </a:spcAft>
            </a:pP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Rebel Without a Cause (Ray, 1955) and Ferris Bueller’s Day Off (Hughes, 1986).</a:t>
            </a:r>
          </a:p>
          <a:p>
            <a:pPr>
              <a:spcAft>
                <a:spcPts val="800"/>
              </a:spcAft>
            </a:pP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two key scenes from the films. </a:t>
            </a:r>
          </a:p>
          <a:p>
            <a:pPr>
              <a:spcAft>
                <a:spcPts val="800"/>
              </a:spcAft>
            </a:pP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small 2x2 grid on A4 and for each section write in Cinematography, Mise </a:t>
            </a:r>
            <a:r>
              <a:rPr lang="en-GB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Scene, Sound, Editing and Performance. </a:t>
            </a:r>
          </a:p>
          <a:p>
            <a:pPr>
              <a:spcAft>
                <a:spcPts val="800"/>
              </a:spcAft>
            </a:pPr>
            <a:r>
              <a:rPr lang="en-GB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Watch the scenes and make notes on each element of film form.</a:t>
            </a:r>
          </a:p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AutoShape 2" descr="https://ukc-powerpoint.officeapps.live.com/pods/GetClipboardImage.ashx?Id=007631ca-8950-47b8-a918-4293764c8984&amp;DC=GUK1&amp;pkey=686d7be2-fb38-4e3b-b836-76ec42160ea1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2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5" name="Rectangle 2056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ndara" panose="020E0502030303020204" pitchFamily="34" charset="0"/>
              </a:rPr>
              <a:t>Task</a:t>
            </a:r>
            <a:r>
              <a:rPr lang="en-GB" sz="4000" dirty="0">
                <a:latin typeface="Candara" panose="020E0502030303020204" pitchFamily="34" charset="0"/>
              </a:rPr>
              <a:t> – Nicholas Ray</a:t>
            </a:r>
          </a:p>
        </p:txBody>
      </p:sp>
      <p:pic>
        <p:nvPicPr>
          <p:cNvPr id="2050" name="Picture 2" descr="Rebel Without a Cause movie review (1955) | Roger Ebert">
            <a:extLst>
              <a:ext uri="{FF2B5EF4-FFF2-40B4-BE49-F238E27FC236}">
                <a16:creationId xmlns:a16="http://schemas.microsoft.com/office/drawing/2014/main" id="{CCD2808B-4939-4540-A8B6-C19EE7EB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10454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icholas Ray | Biography, Movies, Assessment, &amp; Facts | Britannica">
            <a:extLst>
              <a:ext uri="{FF2B5EF4-FFF2-40B4-BE49-F238E27FC236}">
                <a16:creationId xmlns:a16="http://schemas.microsoft.com/office/drawing/2014/main" id="{7FB4EA34-820C-41B9-AEB2-B98ABC6A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4" r="1" b="12171"/>
          <a:stretch/>
        </p:blipFill>
        <p:spPr bwMode="auto">
          <a:xfrm>
            <a:off x="5074877" y="10"/>
            <a:ext cx="7117118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58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7" name="Rectangle 2060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ukc-powerpoint.officeapps.live.com/pods/GetClipboardImage.ashx?Id=007631ca-8950-47b8-a918-4293764c8984&amp;DC=GUK1&amp;pkey=686d7be2-fb38-4e3b-b836-76ec42160ea1&amp;wdwaccluster=GUK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349240" y="4440602"/>
            <a:ext cx="6007608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80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the life and works of Nicholas Ray (Director of Rebel Without a Cause). Create a set of detailed notes in the form of a fact file on the director you will study.</a:t>
            </a:r>
            <a:r>
              <a:rPr lang="en-GB" sz="1800" b="1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/>
          </a:p>
        </p:txBody>
      </p:sp>
      <p:sp>
        <p:nvSpPr>
          <p:cNvPr id="4" name="AutoShape 2" descr="https://ukc-powerpoint.officeapps.live.com/pods/GetClipboardImage.ashx?Id=007631ca-8950-47b8-a918-4293764c8984&amp;DC=GUK1&amp;pkey=686d7be2-fb38-4e3b-b836-76ec42160ea1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3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" y="495300"/>
            <a:ext cx="5464175" cy="14797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andara" panose="020E0502030303020204" pitchFamily="34" charset="0"/>
              </a:rPr>
              <a:t>Task</a:t>
            </a:r>
            <a:r>
              <a:rPr lang="en-GB" dirty="0">
                <a:latin typeface="Candara" panose="020E0502030303020204" pitchFamily="34" charset="0"/>
              </a:rPr>
              <a:t> – John Hughes</a:t>
            </a:r>
          </a:p>
        </p:txBody>
      </p:sp>
      <p:sp>
        <p:nvSpPr>
          <p:cNvPr id="5" name="AutoShape 4" descr="https://ukc-powerpoint.officeapps.live.com/pods/GetClipboardImage.ashx?Id=007631ca-8950-47b8-a918-4293764c8984&amp;DC=GUK1&amp;pkey=686d7be2-fb38-4e3b-b836-76ec42160ea1&amp;wdwaccluster=GUK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2333297"/>
            <a:ext cx="4619621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GB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the life and works of </a:t>
            </a:r>
            <a:r>
              <a:rPr lang="en-GB" sz="32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Hughes </a:t>
            </a:r>
            <a:r>
              <a:rPr lang="en-GB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(Director of </a:t>
            </a:r>
            <a:r>
              <a:rPr lang="en-GB" sz="32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Ferris Bueller’s Day Off</a:t>
            </a:r>
            <a:r>
              <a:rPr lang="en-GB" sz="3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Create a set of detailed notes in the form of a fact file on the director you will study.</a:t>
            </a:r>
            <a:r>
              <a:rPr lang="en-GB" sz="3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dirty="0"/>
          </a:p>
        </p:txBody>
      </p:sp>
      <p:pic>
        <p:nvPicPr>
          <p:cNvPr id="5122" name="Picture 2" descr="80s Auteur of Teenage Angst: The John Hughes Touch - The New York Times">
            <a:extLst>
              <a:ext uri="{FF2B5EF4-FFF2-40B4-BE49-F238E27FC236}">
                <a16:creationId xmlns:a16="http://schemas.microsoft.com/office/drawing/2014/main" id="{CE89BA64-9841-4EE6-9D8F-9341CC9E0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r="20513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kc-powerpoint.officeapps.live.com/pods/GetClipboardImage.ashx?Id=007631ca-8950-47b8-a918-4293764c8984&amp;DC=GUK1&amp;pkey=686d7be2-fb38-4e3b-b836-76ec42160ea1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9" name="Rectangle 7198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1" name="Rectangle 7200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erpetual Diary 210mm x 145mm cream with yellow ribbon - Ratchford Limited">
            <a:extLst>
              <a:ext uri="{FF2B5EF4-FFF2-40B4-BE49-F238E27FC236}">
                <a16:creationId xmlns:a16="http://schemas.microsoft.com/office/drawing/2014/main" id="{41AA071E-2A8C-4B55-8A39-0D920325F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EAEFE-B4A8-47E4-904E-48A1288F7F54}"/>
              </a:ext>
            </a:extLst>
          </p:cNvPr>
          <p:cNvSpPr txBox="1">
            <a:spLocks/>
          </p:cNvSpPr>
          <p:nvPr/>
        </p:nvSpPr>
        <p:spPr>
          <a:xfrm>
            <a:off x="3500509" y="632390"/>
            <a:ext cx="5190982" cy="1036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 dirty="0">
                <a:latin typeface="Candara" panose="020E0502030303020204" pitchFamily="34" charset="0"/>
              </a:rPr>
              <a:t>Task</a:t>
            </a:r>
            <a:r>
              <a:rPr lang="en-US" sz="4800" kern="1200" dirty="0">
                <a:latin typeface="Candara" panose="020E0502030303020204" pitchFamily="34" charset="0"/>
              </a:rPr>
              <a:t> – Film Diary</a:t>
            </a:r>
          </a:p>
        </p:txBody>
      </p:sp>
      <p:sp>
        <p:nvSpPr>
          <p:cNvPr id="3" name="AutoShape 4" descr="https://ukc-powerpoint.officeapps.live.com/pods/GetClipboardImage.ashx?Id=007631ca-8950-47b8-a918-4293764c8984&amp;DC=GUK1&amp;pkey=686d7be2-fb38-4e3b-b836-76ec42160ea1&amp;wdwaccluster=GUK1">
            <a:extLst>
              <a:ext uri="{FF2B5EF4-FFF2-40B4-BE49-F238E27FC236}">
                <a16:creationId xmlns:a16="http://schemas.microsoft.com/office/drawing/2014/main" id="{A5FEB72B-A763-4AE8-9DA3-7FEA588D394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13227" y="2181745"/>
            <a:ext cx="5174563" cy="4163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  <a:latin typeface="Candara" panose="020E0502030303020204" pitchFamily="34" charset="0"/>
              </a:rPr>
              <a:t>Create a film diary and keep track of all the films you watch over Summer. </a:t>
            </a:r>
          </a:p>
          <a:p>
            <a:r>
              <a:rPr lang="en-US" sz="3200" dirty="0">
                <a:solidFill>
                  <a:srgbClr val="FFFFFF"/>
                </a:solidFill>
                <a:latin typeface="Candara" panose="020E0502030303020204" pitchFamily="34" charset="0"/>
              </a:rPr>
              <a:t>Rate them out of 5 stars and write a one sentence review.</a:t>
            </a:r>
          </a:p>
          <a:p>
            <a:r>
              <a:rPr lang="en-US" sz="3200" dirty="0">
                <a:solidFill>
                  <a:srgbClr val="FFFFFF"/>
                </a:solidFill>
                <a:latin typeface="Candara" panose="020E0502030303020204" pitchFamily="34" charset="0"/>
              </a:rPr>
              <a:t>Be ready to share your film knowledge in September!</a:t>
            </a:r>
          </a:p>
        </p:txBody>
      </p:sp>
      <p:pic>
        <p:nvPicPr>
          <p:cNvPr id="7170" name="Picture 2" descr="Five stars - Free holidays icons">
            <a:extLst>
              <a:ext uri="{FF2B5EF4-FFF2-40B4-BE49-F238E27FC236}">
                <a16:creationId xmlns:a16="http://schemas.microsoft.com/office/drawing/2014/main" id="{BD6AC500-2393-4598-A807-0F109E257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3" b="12317"/>
          <a:stretch/>
        </p:blipFill>
        <p:spPr bwMode="auto">
          <a:xfrm>
            <a:off x="6179094" y="166882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3" ma:contentTypeDescription="Create a new document." ma:contentTypeScope="" ma:versionID="5ed4bd309ec6ff20a820ba78a43cd05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29c696b872b20e7d103bd742a4476afa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A6A5B1-93F3-48EA-BBD6-AC0E0D30C797}"/>
</file>

<file path=customXml/itemProps2.xml><?xml version="1.0" encoding="utf-8"?>
<ds:datastoreItem xmlns:ds="http://schemas.openxmlformats.org/officeDocument/2006/customXml" ds:itemID="{2202BD03-A3A8-494B-9BBF-C493F6343CCA}"/>
</file>

<file path=customXml/itemProps3.xml><?xml version="1.0" encoding="utf-8"?>
<ds:datastoreItem xmlns:ds="http://schemas.openxmlformats.org/officeDocument/2006/customXml" ds:itemID="{7B1E5E9D-3971-4E5E-AB03-584A136F166C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Candara</vt:lpstr>
      <vt:lpstr>Office Theme</vt:lpstr>
      <vt:lpstr>Welcome to Film Studies!</vt:lpstr>
      <vt:lpstr>Task – Intro to Film: Part 1</vt:lpstr>
      <vt:lpstr>PowerPoint Presentation</vt:lpstr>
      <vt:lpstr>Task – Old Hollywood vs. New Hollywood</vt:lpstr>
      <vt:lpstr>Task – Nicholas Ray</vt:lpstr>
      <vt:lpstr>Task – John Hughes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Film Studies!</dc:title>
  <dc:creator>Ben Smith (English)</dc:creator>
  <cp:lastModifiedBy>Ben Smith (English)</cp:lastModifiedBy>
  <cp:revision>5</cp:revision>
  <dcterms:created xsi:type="dcterms:W3CDTF">2023-06-30T11:26:50Z</dcterms:created>
  <dcterms:modified xsi:type="dcterms:W3CDTF">2023-06-30T12:07:41Z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