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722A7-4E76-447E-999C-89EA8707691C}" v="4" dt="2023-07-05T05:02:30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astwood" userId="S::meastwood@dma.tela.org.uk::a18ec372-ffd2-4fc5-bd7f-110339223d38" providerId="AD" clId="Web-{97F722A7-4E76-447E-999C-89EA8707691C}"/>
    <pc:docChg chg="modSld">
      <pc:chgData name="Mark Eastwood" userId="S::meastwood@dma.tela.org.uk::a18ec372-ffd2-4fc5-bd7f-110339223d38" providerId="AD" clId="Web-{97F722A7-4E76-447E-999C-89EA8707691C}" dt="2023-07-05T05:02:27.882" v="0" actId="20577"/>
      <pc:docMkLst>
        <pc:docMk/>
      </pc:docMkLst>
      <pc:sldChg chg="modSp">
        <pc:chgData name="Mark Eastwood" userId="S::meastwood@dma.tela.org.uk::a18ec372-ffd2-4fc5-bd7f-110339223d38" providerId="AD" clId="Web-{97F722A7-4E76-447E-999C-89EA8707691C}" dt="2023-07-05T05:02:27.882" v="0" actId="20577"/>
        <pc:sldMkLst>
          <pc:docMk/>
          <pc:sldMk cId="3962865962" sldId="256"/>
        </pc:sldMkLst>
        <pc:spChg chg="mod">
          <ac:chgData name="Mark Eastwood" userId="S::meastwood@dma.tela.org.uk::a18ec372-ffd2-4fc5-bd7f-110339223d38" providerId="AD" clId="Web-{97F722A7-4E76-447E-999C-89EA8707691C}" dt="2023-07-05T05:02:27.882" v="0" actId="20577"/>
          <ac:spMkLst>
            <pc:docMk/>
            <pc:sldMk cId="3962865962" sldId="256"/>
            <ac:spMk id="4" creationId="{25473E57-28DD-4278-8F92-86490FBE78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7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5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5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2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3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3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1223-EC98-4AED-BAC2-E59F344A0C3E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1573-E549-44FB-B4B2-022B45916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2C5C06-F79A-4B22-80DF-EE3F31C81755}"/>
              </a:ext>
            </a:extLst>
          </p:cNvPr>
          <p:cNvSpPr/>
          <p:nvPr/>
        </p:nvSpPr>
        <p:spPr>
          <a:xfrm>
            <a:off x="233073" y="7266122"/>
            <a:ext cx="7093527" cy="2798618"/>
          </a:xfrm>
          <a:prstGeom prst="rect">
            <a:avLst/>
          </a:prstGeom>
          <a:solidFill>
            <a:srgbClr val="0079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75019-607D-48FA-A8A4-4CB5C22C554F}"/>
              </a:ext>
            </a:extLst>
          </p:cNvPr>
          <p:cNvSpPr/>
          <p:nvPr/>
        </p:nvSpPr>
        <p:spPr>
          <a:xfrm>
            <a:off x="233073" y="709700"/>
            <a:ext cx="7093527" cy="3118630"/>
          </a:xfrm>
          <a:prstGeom prst="rect">
            <a:avLst/>
          </a:prstGeom>
          <a:solidFill>
            <a:srgbClr val="0079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 descr="USA, North &amp; South America Games | World Geography Games Online - Let's  play and learn Geography!">
            <a:extLst>
              <a:ext uri="{FF2B5EF4-FFF2-40B4-BE49-F238E27FC236}">
                <a16:creationId xmlns:a16="http://schemas.microsoft.com/office/drawing/2014/main" id="{9FB36705-B388-4825-86B7-49564A9AD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8803" r="6068" b="8269"/>
          <a:stretch/>
        </p:blipFill>
        <p:spPr bwMode="auto">
          <a:xfrm>
            <a:off x="411784" y="3542867"/>
            <a:ext cx="6736104" cy="40226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5473E57-28DD-4278-8F92-86490FBE7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56" y="1197649"/>
            <a:ext cx="7093527" cy="907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ready for…</a:t>
            </a:r>
            <a:endParaRPr lang="en-GB" altLang="en-US" sz="40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4400" b="1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6000" b="1" dirty="0">
                <a:latin typeface="Berlin Sans FB" panose="020E0602020502020306" pitchFamily="34" charset="0"/>
                <a:cs typeface="Times New Roman" panose="02020603050405020304" pitchFamily="18" charset="0"/>
              </a:rPr>
              <a:t>GEOGRAPHY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6000" b="1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6000" b="1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8000" b="1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b="1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800" b="1" dirty="0">
                <a:latin typeface="Berlin Sans FB" panose="020E0602020502020306" pitchFamily="34" charset="0"/>
                <a:cs typeface="Times New Roman" panose="02020603050405020304" pitchFamily="18" charset="0"/>
              </a:rPr>
              <a:t>AQA GCSE</a:t>
            </a: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800" dirty="0">
                <a:latin typeface="Berlin Sans FB"/>
                <a:cs typeface="Times New Roman"/>
              </a:rPr>
              <a:t>Complete the following tasks to get yourself ready for the GCSE Geography course.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5D8FF8-F7BD-42F9-8B7D-A4E4A6EE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09" y="3828329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6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7A06-E3D1-4C06-B709-F8B2CDD1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F79F-C07C-44B0-A2CC-907A952F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838E9-8593-4342-912C-B2725E996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8" y="569241"/>
            <a:ext cx="6683643" cy="9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E5E7-78D0-4850-968A-8B872687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3E79-E47F-472C-983E-753AE4DC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ED885-9C54-467F-ABEB-DA81E234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5" y="1030818"/>
            <a:ext cx="7282484" cy="86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3D0F-C14E-4406-86AA-502E31C4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B310-FF07-4795-933C-1BF26829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CDF1B-E633-4F6F-9021-FE2BD6F28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2" y="213995"/>
            <a:ext cx="7160301" cy="99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9656-058A-4602-B368-0F4544DE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D5D8-81F9-42FB-B6BF-DCEF346C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57216-9EF2-4C0B-B3D1-052F7E21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1" y="729886"/>
            <a:ext cx="7010171" cy="92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4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A5C5-2298-4A80-91AB-638A729F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DC12-49C7-40F3-9A75-7AA7A197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46386-7ACB-4AAB-92F8-A0B800A7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1" y="707158"/>
            <a:ext cx="7198472" cy="92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EA6D-4DA5-4B49-9F8E-549494F0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I can label the 8 point compass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Name the directions of the 8 point compass.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DE17E77-EAAC-42F7-83CA-EAE49B77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11420" r="20845" b="16006"/>
          <a:stretch>
            <a:fillRect/>
          </a:stretch>
        </p:blipFill>
        <p:spPr bwMode="auto">
          <a:xfrm>
            <a:off x="0" y="2923308"/>
            <a:ext cx="7499734" cy="52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9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E398-A51D-4679-89F9-B0B82F3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I can work out the direction from one point to another point on a map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remember the rule for finding a grid reference?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 the…</a:t>
            </a:r>
            <a:b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62A1-118C-4FE4-BDA9-DB9BD7B8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7845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trail on the map below</a:t>
            </a: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tabLst>
                <a:tab pos="571500" algn="l"/>
              </a:tabLst>
            </a:pPr>
            <a:r>
              <a:rPr lang="en-US" sz="1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table on the next page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lphaLcPeriod"/>
              <a:tabLst>
                <a:tab pos="571500" algn="l"/>
              </a:tabLst>
            </a:pPr>
            <a:r>
              <a:rPr lang="en-US" sz="1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what each OS map symbol represents</a:t>
            </a:r>
          </a:p>
          <a:p>
            <a:pPr marL="457200" lvl="1" indent="0">
              <a:lnSpc>
                <a:spcPct val="150000"/>
              </a:lnSpc>
              <a:spcAft>
                <a:spcPts val="800"/>
              </a:spcAft>
              <a:buNone/>
              <a:tabLst>
                <a:tab pos="571500" algn="l"/>
              </a:tabLst>
            </a:pPr>
            <a:r>
              <a:rPr lang="en-US" sz="1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Give the four figure grid reference for each symbol.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34C57-30A3-4F8C-A3E4-586C1149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7867" r="27228" b="4050"/>
          <a:stretch/>
        </p:blipFill>
        <p:spPr bwMode="auto">
          <a:xfrm>
            <a:off x="764272" y="3233067"/>
            <a:ext cx="5941328" cy="582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68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8177A0-90D6-47FD-BD87-AE82E9BA3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461407"/>
              </p:ext>
            </p:extLst>
          </p:nvPr>
        </p:nvGraphicFramePr>
        <p:xfrm>
          <a:off x="709302" y="478558"/>
          <a:ext cx="6141071" cy="5428480"/>
        </p:xfrm>
        <a:graphic>
          <a:graphicData uri="http://schemas.openxmlformats.org/drawingml/2006/table">
            <a:tbl>
              <a:tblPr firstRow="1" firstCol="1" bandRow="1"/>
              <a:tblGrid>
                <a:gridCol w="1512226">
                  <a:extLst>
                    <a:ext uri="{9D8B030D-6E8A-4147-A177-3AD203B41FA5}">
                      <a16:colId xmlns:a16="http://schemas.microsoft.com/office/drawing/2014/main" val="2412316253"/>
                    </a:ext>
                  </a:extLst>
                </a:gridCol>
                <a:gridCol w="2010043">
                  <a:extLst>
                    <a:ext uri="{9D8B030D-6E8A-4147-A177-3AD203B41FA5}">
                      <a16:colId xmlns:a16="http://schemas.microsoft.com/office/drawing/2014/main" val="2278250408"/>
                    </a:ext>
                  </a:extLst>
                </a:gridCol>
                <a:gridCol w="2618802">
                  <a:extLst>
                    <a:ext uri="{9D8B030D-6E8A-4147-A177-3AD203B41FA5}">
                      <a16:colId xmlns:a16="http://schemas.microsoft.com/office/drawing/2014/main" val="860201088"/>
                    </a:ext>
                  </a:extLst>
                </a:gridCol>
              </a:tblGrid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 Reference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23050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40666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18148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518551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866756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28143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75411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451609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67915"/>
                  </a:ext>
                </a:extLst>
              </a:tr>
              <a:tr h="5423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300" b="1" i="0" u="none" strike="noStrik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890" marR="122890" marT="1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697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64938D-379A-4D3E-8D96-4CFC9DA329FF}"/>
              </a:ext>
            </a:extLst>
          </p:cNvPr>
          <p:cNvSpPr txBox="1"/>
          <p:nvPr/>
        </p:nvSpPr>
        <p:spPr>
          <a:xfrm>
            <a:off x="709301" y="6277037"/>
            <a:ext cx="6141070" cy="1026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571500" algn="l"/>
              </a:tabLst>
            </a:pP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you have to tell a year 5 how to use 6 figure grid references. Using the grid in the space below to explain how you would find a six figure grid reference.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09AC26-1EF5-4010-86EE-A7129A3F1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40757"/>
              </p:ext>
            </p:extLst>
          </p:nvPr>
        </p:nvGraphicFramePr>
        <p:xfrm>
          <a:off x="709301" y="7673727"/>
          <a:ext cx="2698750" cy="22548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96153565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696495185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1496283655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638181665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695824720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120778668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4204568333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393282150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4238700227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3700314817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07741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58999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07108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2503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26547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17069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5546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53304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68527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35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1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B8D3-D20F-4C09-814F-616E4B1F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135654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can work out the direction from one point to another point on a map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Ordnance Survey map below: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945C-7F41-416D-B4AD-EF9309E8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846200"/>
            <a:ext cx="6885709" cy="67838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were to do each journey below which direction would you need to travel in?  </a:t>
            </a:r>
            <a:b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</a:t>
            </a:r>
            <a:r>
              <a:rPr lang="en-GB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</a:t>
            </a: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Bottom to Weir Mills: ­­­­__________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Brough to Bamford: __________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</a:t>
            </a:r>
            <a:r>
              <a:rPr lang="en-GB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Shatton</a:t>
            </a: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Moor to </a:t>
            </a:r>
            <a:r>
              <a:rPr lang="en-GB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Offerton</a:t>
            </a: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Moor: __________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B3. I know what the scale on a map is for and how to use it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scale on a map used for? How would you use the scale on a map? 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28ED15-B9EB-412B-8401-35B85EF7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9" t="11839" r="36106" b="23669"/>
          <a:stretch/>
        </p:blipFill>
        <p:spPr bwMode="auto">
          <a:xfrm>
            <a:off x="1239466" y="1653444"/>
            <a:ext cx="4524520" cy="4650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5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EEAF-051C-47CB-BE37-C53A5B35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9345"/>
            <a:ext cx="7559674" cy="69014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scale 2cm = 1 km to try to give the distance between the following places on the OS map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Elmore Farm to Hope Station: 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Old Lees Farm to Rebellion Knoll: 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High Field Head Farm to Weir Mills: __________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GB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can give the 4 figure grid reference of point on a map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the OS map and give the four figure grid references for: 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Thornhill telephone: ______________		◊ Hope Station: 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Bamford Public House: __________		◊ Bamford Station: 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</a:t>
            </a:r>
            <a:r>
              <a:rPr lang="en-GB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Offerton</a:t>
            </a: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Hall: __________			◊ Bamford Campsite: 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I can find a point on a map using a 4 figure grid references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OS map to identify what the point of interest is at each grid reference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What is the name of the town in grid reference 1983? ________________________________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Where can people stay in grid reference 1883? ______________________________________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 What is the name of the river flowing through grid reference 1982? ___________________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Height on a Map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three ways of showing height on a map.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 Shading	            Spot Heights		             Contour Lines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9E191-22FE-4E3A-B3AC-5DE261130A4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03"/>
          <a:stretch>
            <a:fillRect/>
          </a:stretch>
        </p:blipFill>
        <p:spPr>
          <a:xfrm>
            <a:off x="3057891" y="7362119"/>
            <a:ext cx="1365250" cy="271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0DB801D-F249-4C4D-BE52-91822ED6BB4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5380888" y="7362119"/>
            <a:ext cx="1294130" cy="2731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589942D-A4AF-47A5-8013-DFCC760B081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3"/>
          <a:stretch>
            <a:fillRect/>
          </a:stretch>
        </p:blipFill>
        <p:spPr>
          <a:xfrm>
            <a:off x="884658" y="7362120"/>
            <a:ext cx="1662648" cy="237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1D3D918-CED0-4E34-AFED-3E5434DB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52" y="9775868"/>
            <a:ext cx="2066925" cy="736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Shading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bands of different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show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same height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BA39D9E-C8F5-4244-8502-D7535FF94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423" y="9769518"/>
            <a:ext cx="1673225" cy="736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 Heights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numbers that show the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height of a place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58248D7-B5D4-44E7-8563-E607C93B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4998" y="9775868"/>
            <a:ext cx="1673225" cy="736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Contours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lines on a map that join up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same height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42A1A90-DE0A-44CE-8ECF-5A3391C1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BD400F6-1695-40BE-837F-C9424339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9667918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3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63D8-716D-4B76-A612-ECF923A0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32FE-B718-4471-8C61-D0CCEEF0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52A4-F0BD-4B53-AA0E-307F7997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2" y="871490"/>
            <a:ext cx="7128330" cy="89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7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4C03-FE49-46CD-B9BB-9622066F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FE9B-934F-4D26-B042-E6CF85B0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3BDC-C7F0-45B5-99E4-608C47EF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2" y="569242"/>
            <a:ext cx="6786485" cy="92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0A3A-766B-451E-8FF7-FB0ADA30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E6B1-EB76-4B1B-9723-80FD5C16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6A57D-60F0-4834-8F68-5AFE227C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7" y="678144"/>
            <a:ext cx="6723940" cy="93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5" ma:contentTypeDescription="Create a new document." ma:contentTypeScope="" ma:versionID="ef1a5a7b9c91c553809daea7e5a0d2fc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ed386be6c7eaab357c5c42259c007a3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7F0BC8-C5A9-4D6C-9F5C-17319CC67168}"/>
</file>

<file path=customXml/itemProps2.xml><?xml version="1.0" encoding="utf-8"?>
<ds:datastoreItem xmlns:ds="http://schemas.openxmlformats.org/officeDocument/2006/customXml" ds:itemID="{6BCDF419-D569-4AAA-880C-0CB62DFF1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BA67D-7663-4F82-B818-64DCDE68C62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632</Words>
  <Application>Microsoft Office PowerPoint</Application>
  <PresentationFormat>Custom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Century Gothic</vt:lpstr>
      <vt:lpstr>Office Theme</vt:lpstr>
      <vt:lpstr>PowerPoint Presentation</vt:lpstr>
      <vt:lpstr>1. I can label the 8 point compass Name the directions of the 8 point compass. </vt:lpstr>
      <vt:lpstr>2 I can work out the direction from one point to another point on a map Can you remember the rule for finding a grid reference?  Along the… ______________________________________________________________________________________________________________</vt:lpstr>
      <vt:lpstr>PowerPoint Presentation</vt:lpstr>
      <vt:lpstr>3. I can work out the direction from one point to another point on a map Look at the Ordnance Survey map below: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Rogers</dc:creator>
  <cp:lastModifiedBy>Matthew Rogers</cp:lastModifiedBy>
  <cp:revision>5</cp:revision>
  <dcterms:created xsi:type="dcterms:W3CDTF">2023-07-04T14:30:03Z</dcterms:created>
  <dcterms:modified xsi:type="dcterms:W3CDTF">2024-06-28T09:07:32Z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