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5" r:id="rId6"/>
    <p:sldId id="260" r:id="rId7"/>
    <p:sldId id="266" r:id="rId8"/>
    <p:sldId id="272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717171"/>
    <a:srgbClr val="FCD6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B5C4D9-83F1-4E93-8ACF-993E36BFEF62}" v="453" dt="2024-06-21T13:20:16.4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sther Hyde" userId="S::ehyde@dma.tela.org.uk::85f2c0cc-68cb-4897-8b69-7561f97abf30" providerId="AD" clId="Web-{E6B5C4D9-83F1-4E93-8ACF-993E36BFEF62}"/>
    <pc:docChg chg="addSld delSld modSld">
      <pc:chgData name="Esther Hyde" userId="S::ehyde@dma.tela.org.uk::85f2c0cc-68cb-4897-8b69-7561f97abf30" providerId="AD" clId="Web-{E6B5C4D9-83F1-4E93-8ACF-993E36BFEF62}" dt="2024-06-21T13:20:13.321" v="430" actId="20577"/>
      <pc:docMkLst>
        <pc:docMk/>
      </pc:docMkLst>
      <pc:sldChg chg="modSp">
        <pc:chgData name="Esther Hyde" userId="S::ehyde@dma.tela.org.uk::85f2c0cc-68cb-4897-8b69-7561f97abf30" providerId="AD" clId="Web-{E6B5C4D9-83F1-4E93-8ACF-993E36BFEF62}" dt="2024-06-21T13:13:32.561" v="88" actId="1076"/>
        <pc:sldMkLst>
          <pc:docMk/>
          <pc:sldMk cId="148114915" sldId="260"/>
        </pc:sldMkLst>
        <pc:spChg chg="mod">
          <ac:chgData name="Esther Hyde" userId="S::ehyde@dma.tela.org.uk::85f2c0cc-68cb-4897-8b69-7561f97abf30" providerId="AD" clId="Web-{E6B5C4D9-83F1-4E93-8ACF-993E36BFEF62}" dt="2024-06-21T13:13:32.561" v="88" actId="1076"/>
          <ac:spMkLst>
            <pc:docMk/>
            <pc:sldMk cId="148114915" sldId="260"/>
            <ac:spMk id="3" creationId="{00000000-0000-0000-0000-000000000000}"/>
          </ac:spMkLst>
        </pc:spChg>
      </pc:sldChg>
      <pc:sldChg chg="modSp">
        <pc:chgData name="Esther Hyde" userId="S::ehyde@dma.tela.org.uk::85f2c0cc-68cb-4897-8b69-7561f97abf30" providerId="AD" clId="Web-{E6B5C4D9-83F1-4E93-8ACF-993E36BFEF62}" dt="2024-06-21T13:14:30.283" v="126" actId="20577"/>
        <pc:sldMkLst>
          <pc:docMk/>
          <pc:sldMk cId="2570929961" sldId="266"/>
        </pc:sldMkLst>
        <pc:spChg chg="mod">
          <ac:chgData name="Esther Hyde" userId="S::ehyde@dma.tela.org.uk::85f2c0cc-68cb-4897-8b69-7561f97abf30" providerId="AD" clId="Web-{E6B5C4D9-83F1-4E93-8ACF-993E36BFEF62}" dt="2024-06-21T13:14:30.283" v="126" actId="20577"/>
          <ac:spMkLst>
            <pc:docMk/>
            <pc:sldMk cId="2570929961" sldId="266"/>
            <ac:spMk id="2" creationId="{00000000-0000-0000-0000-000000000000}"/>
          </ac:spMkLst>
        </pc:spChg>
      </pc:sldChg>
      <pc:sldChg chg="del">
        <pc:chgData name="Esther Hyde" userId="S::ehyde@dma.tela.org.uk::85f2c0cc-68cb-4897-8b69-7561f97abf30" providerId="AD" clId="Web-{E6B5C4D9-83F1-4E93-8ACF-993E36BFEF62}" dt="2024-06-21T13:13:35.717" v="89"/>
        <pc:sldMkLst>
          <pc:docMk/>
          <pc:sldMk cId="2255192298" sldId="267"/>
        </pc:sldMkLst>
      </pc:sldChg>
      <pc:sldChg chg="del">
        <pc:chgData name="Esther Hyde" userId="S::ehyde@dma.tela.org.uk::85f2c0cc-68cb-4897-8b69-7561f97abf30" providerId="AD" clId="Web-{E6B5C4D9-83F1-4E93-8ACF-993E36BFEF62}" dt="2024-06-21T13:13:36.608" v="90"/>
        <pc:sldMkLst>
          <pc:docMk/>
          <pc:sldMk cId="2109075968" sldId="268"/>
        </pc:sldMkLst>
      </pc:sldChg>
      <pc:sldChg chg="addSp modSp new">
        <pc:chgData name="Esther Hyde" userId="S::ehyde@dma.tela.org.uk::85f2c0cc-68cb-4897-8b69-7561f97abf30" providerId="AD" clId="Web-{E6B5C4D9-83F1-4E93-8ACF-993E36BFEF62}" dt="2024-06-21T13:20:13.321" v="430" actId="20577"/>
        <pc:sldMkLst>
          <pc:docMk/>
          <pc:sldMk cId="1137913222" sldId="273"/>
        </pc:sldMkLst>
        <pc:spChg chg="mod">
          <ac:chgData name="Esther Hyde" userId="S::ehyde@dma.tela.org.uk::85f2c0cc-68cb-4897-8b69-7561f97abf30" providerId="AD" clId="Web-{E6B5C4D9-83F1-4E93-8ACF-993E36BFEF62}" dt="2024-06-21T13:14:47.269" v="128" actId="20577"/>
          <ac:spMkLst>
            <pc:docMk/>
            <pc:sldMk cId="1137913222" sldId="273"/>
            <ac:spMk id="2" creationId="{7BB87562-DC19-1A9B-F71C-DD495BA4E5A2}"/>
          </ac:spMkLst>
        </pc:spChg>
        <pc:spChg chg="mod">
          <ac:chgData name="Esther Hyde" userId="S::ehyde@dma.tela.org.uk::85f2c0cc-68cb-4897-8b69-7561f97abf30" providerId="AD" clId="Web-{E6B5C4D9-83F1-4E93-8ACF-993E36BFEF62}" dt="2024-06-21T13:19:55.586" v="427" actId="14100"/>
          <ac:spMkLst>
            <pc:docMk/>
            <pc:sldMk cId="1137913222" sldId="273"/>
            <ac:spMk id="3" creationId="{01EA41AE-33CB-DD61-5C52-65F1013CE100}"/>
          </ac:spMkLst>
        </pc:spChg>
        <pc:spChg chg="add mod">
          <ac:chgData name="Esther Hyde" userId="S::ehyde@dma.tela.org.uk::85f2c0cc-68cb-4897-8b69-7561f97abf30" providerId="AD" clId="Web-{E6B5C4D9-83F1-4E93-8ACF-993E36BFEF62}" dt="2024-06-21T13:20:00.836" v="428" actId="1076"/>
          <ac:spMkLst>
            <pc:docMk/>
            <pc:sldMk cId="1137913222" sldId="273"/>
            <ac:spMk id="4" creationId="{E7EDBA5E-3056-4E4A-8617-C02F04BF6F3F}"/>
          </ac:spMkLst>
        </pc:spChg>
        <pc:spChg chg="add mod">
          <ac:chgData name="Esther Hyde" userId="S::ehyde@dma.tela.org.uk::85f2c0cc-68cb-4897-8b69-7561f97abf30" providerId="AD" clId="Web-{E6B5C4D9-83F1-4E93-8ACF-993E36BFEF62}" dt="2024-06-21T13:20:13.321" v="430" actId="20577"/>
          <ac:spMkLst>
            <pc:docMk/>
            <pc:sldMk cId="1137913222" sldId="273"/>
            <ac:spMk id="5" creationId="{848E358F-D67D-39A8-B65A-72521116E0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FCD6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71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b="1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6DC83F9-3481-4C7D-8933-497BF418B97C}" type="datetimeFigureOut">
              <a:rPr lang="en-GB" smtClean="0"/>
              <a:pPr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8DE87F5-A077-4FBE-9BAB-0A226863E934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598108" y="4350630"/>
            <a:ext cx="10994342" cy="0"/>
          </a:xfrm>
          <a:prstGeom prst="line">
            <a:avLst/>
          </a:prstGeom>
          <a:ln w="38100">
            <a:solidFill>
              <a:srgbClr val="7171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21818" y="1"/>
            <a:ext cx="1566056" cy="2368824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193532" y="1749198"/>
            <a:ext cx="10994342" cy="0"/>
          </a:xfrm>
          <a:prstGeom prst="line">
            <a:avLst/>
          </a:prstGeom>
          <a:ln w="38100">
            <a:solidFill>
              <a:srgbClr val="7171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65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6DC83F9-3481-4C7D-8933-497BF418B97C}" type="datetimeFigureOut">
              <a:rPr lang="en-GB" smtClean="0"/>
              <a:pPr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8DE87F5-A077-4FBE-9BAB-0A226863E9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62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FCD6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71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>
            <a:lvl1pPr>
              <a:def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6DC83F9-3481-4C7D-8933-497BF418B97C}" type="datetimeFigureOut">
              <a:rPr lang="en-GB" smtClean="0"/>
              <a:pPr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8DE87F5-A077-4FBE-9BAB-0A226863E9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59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6DC83F9-3481-4C7D-8933-497BF418B97C}" type="datetimeFigureOut">
              <a:rPr lang="en-GB" smtClean="0"/>
              <a:pPr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8DE87F5-A077-4FBE-9BAB-0A226863E9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019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FCD6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71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1">
                <a:solidFill>
                  <a:schemeClr val="tx1">
                    <a:lumMod val="85000"/>
                    <a:lumOff val="1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6DC83F9-3481-4C7D-8933-497BF418B97C}" type="datetimeFigureOut">
              <a:rPr lang="en-GB" smtClean="0"/>
              <a:pPr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8DE87F5-A077-4FBE-9BAB-0A226863E934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598108" y="4350630"/>
            <a:ext cx="10994342" cy="0"/>
          </a:xfrm>
          <a:prstGeom prst="line">
            <a:avLst/>
          </a:prstGeom>
          <a:ln w="38100">
            <a:solidFill>
              <a:srgbClr val="7171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21818" y="1"/>
            <a:ext cx="1566056" cy="2368824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193532" y="1749198"/>
            <a:ext cx="10994342" cy="0"/>
          </a:xfrm>
          <a:prstGeom prst="line">
            <a:avLst/>
          </a:prstGeom>
          <a:ln w="38100">
            <a:solidFill>
              <a:srgbClr val="7171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29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6DC83F9-3481-4C7D-8933-497BF418B97C}" type="datetimeFigureOut">
              <a:rPr lang="en-GB" smtClean="0"/>
              <a:pPr/>
              <a:t>21/06/2024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8DE87F5-A077-4FBE-9BAB-0A226863E9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36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6DC83F9-3481-4C7D-8933-497BF418B97C}" type="datetimeFigureOut">
              <a:rPr lang="en-GB" smtClean="0"/>
              <a:pPr/>
              <a:t>21/06/2024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8DE87F5-A077-4FBE-9BAB-0A226863E9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95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6DC83F9-3481-4C7D-8933-497BF418B97C}" type="datetimeFigureOut">
              <a:rPr lang="en-GB" smtClean="0"/>
              <a:pPr/>
              <a:t>21/06/2024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8DE87F5-A077-4FBE-9BAB-0A226863E9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13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FCD6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71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C83F9-3481-4C7D-8933-497BF418B97C}" type="datetimeFigureOut">
              <a:rPr lang="en-GB" smtClean="0"/>
              <a:t>21/06/2024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E87F5-A077-4FBE-9BAB-0A226863E9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10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FCD6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71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6DC83F9-3481-4C7D-8933-497BF418B97C}" type="datetimeFigureOut">
              <a:rPr lang="en-GB" smtClean="0"/>
              <a:pPr/>
              <a:t>21/06/2024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8DE87F5-A077-4FBE-9BAB-0A226863E9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7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FCD6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71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6DC83F9-3481-4C7D-8933-497BF418B97C}" type="datetimeFigureOut">
              <a:rPr lang="en-GB" smtClean="0"/>
              <a:pPr/>
              <a:t>21/06/2024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8DE87F5-A077-4FBE-9BAB-0A226863E9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7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FCD6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rgbClr val="71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6DC83F9-3481-4C7D-8933-497BF418B97C}" type="datetimeFigureOut">
              <a:rPr lang="en-GB" smtClean="0"/>
              <a:pPr/>
              <a:t>21/06/2024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E8DE87F5-A077-4FBE-9BAB-0A226863E934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621818" y="1"/>
            <a:ext cx="1566056" cy="2368824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193532" y="1737360"/>
            <a:ext cx="10994342" cy="0"/>
          </a:xfrm>
          <a:prstGeom prst="line">
            <a:avLst/>
          </a:prstGeom>
          <a:ln w="38100">
            <a:solidFill>
              <a:srgbClr val="7171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55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urmigrationstory.org.uk/oms/by-era/AD43%E2%80%93150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topics/zwcsp4j/articles/zb84cm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History</a:t>
            </a:r>
            <a:br>
              <a:rPr lang="en-GB" dirty="0"/>
            </a:br>
            <a:r>
              <a:rPr lang="en-GB" sz="6000" dirty="0"/>
              <a:t>Kick-start to GCSE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Before you begin: </a:t>
            </a:r>
            <a:r>
              <a:rPr lang="en-GB" dirty="0"/>
              <a:t>find a family member or a friend (or a pet!) and explain to them why you have chosen to study History </a:t>
            </a:r>
            <a:r>
              <a:rPr lang="en-GB" dirty="0" err="1"/>
              <a:t>gcse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795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I need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167597" cy="4023360"/>
          </a:xfrm>
        </p:spPr>
        <p:txBody>
          <a:bodyPr>
            <a:normAutofit/>
          </a:bodyPr>
          <a:lstStyle/>
          <a:p>
            <a:r>
              <a:rPr lang="en-GB" sz="2800" dirty="0"/>
              <a:t>Complete the following tasks on paper or using your iPad. Be creative with this work and take pride in it – it’s the first work you will complete for your GCSE in History!</a:t>
            </a:r>
          </a:p>
          <a:p>
            <a:endParaRPr lang="en-GB" sz="2800" dirty="0"/>
          </a:p>
          <a:p>
            <a:r>
              <a:rPr lang="en-GB" sz="2800" dirty="0"/>
              <a:t>Bring your work to your first History lesson.</a:t>
            </a:r>
          </a:p>
        </p:txBody>
      </p:sp>
    </p:spTree>
    <p:extLst>
      <p:ext uri="{BB962C8B-B14F-4D97-AF65-F5344CB8AC3E}">
        <p14:creationId xmlns:p14="http://schemas.microsoft.com/office/powerpoint/2010/main" val="262023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Task 1: Migration in Roman Britain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8964" y="2170281"/>
            <a:ext cx="9404465" cy="40233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800" b="1" dirty="0">
                <a:latin typeface="Tahoma"/>
                <a:ea typeface="Tahoma"/>
                <a:cs typeface="Tahoma"/>
              </a:rPr>
              <a:t>Use the website 'Our Migration Story,' focussing on the period AD43 - 1500 (Early and Medieval England). </a:t>
            </a:r>
            <a:endParaRPr lang="en-US"/>
          </a:p>
          <a:p>
            <a:pPr marL="0" indent="0">
              <a:buNone/>
            </a:pPr>
            <a:r>
              <a:rPr lang="en-GB" sz="2800" b="1" dirty="0">
                <a:latin typeface="Tahoma"/>
                <a:ea typeface="Tahoma"/>
                <a:cs typeface="Tahoma"/>
              </a:rPr>
              <a:t>Create a fact file on the following two individuals plus at least one other of your choice:</a:t>
            </a:r>
          </a:p>
          <a:p>
            <a:pPr marL="457200" indent="-457200">
              <a:buFont typeface="Wingdings" panose="020F0502020204030204" pitchFamily="34" charset="0"/>
              <a:buChar char="q"/>
            </a:pPr>
            <a:r>
              <a:rPr lang="en-GB" sz="2800" b="1" dirty="0">
                <a:latin typeface="Tahoma"/>
                <a:ea typeface="Tahoma"/>
                <a:cs typeface="Tahoma"/>
              </a:rPr>
              <a:t>England's Migrant King: Knut of Denmark</a:t>
            </a:r>
          </a:p>
          <a:p>
            <a:pPr marL="457200" indent="-457200">
              <a:buFont typeface="Wingdings" panose="020F0502020204030204" pitchFamily="34" charset="0"/>
              <a:buChar char="q"/>
            </a:pPr>
            <a:r>
              <a:rPr lang="en-GB" sz="2800" b="1" dirty="0">
                <a:latin typeface="Tahoma"/>
                <a:ea typeface="Tahoma"/>
                <a:cs typeface="Tahoma"/>
              </a:rPr>
              <a:t>Ipswich Man</a:t>
            </a:r>
          </a:p>
          <a:p>
            <a:pPr marL="0" indent="0">
              <a:buNone/>
            </a:pPr>
            <a:r>
              <a:rPr lang="en-GB" sz="2800" dirty="0">
                <a:latin typeface="Tahoma"/>
                <a:ea typeface="Tahoma"/>
                <a:cs typeface="Tahoma"/>
                <a:hlinkClick r:id="rId2"/>
              </a:rPr>
              <a:t>﻿Early &amp; Medieval Migrations / Our Migration Story</a:t>
            </a:r>
            <a:r>
              <a:rPr lang="en-GB" dirty="0">
                <a:latin typeface="Tahoma"/>
                <a:ea typeface="Tahoma"/>
                <a:cs typeface="Tahoma"/>
              </a:rPr>
              <a:t> </a:t>
            </a:r>
            <a:endParaRPr lang="en-GB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114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9086194" cy="143762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GB" sz="2800" dirty="0">
                <a:latin typeface="Tahoma"/>
                <a:ea typeface="Tahoma"/>
                <a:cs typeface="Tahoma"/>
              </a:rPr>
              <a:t>You can use this template to create your fact files, but you may wish to include some different information depending on who you are researching!</a:t>
            </a:r>
            <a:endParaRPr lang="en-GB" sz="280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971058"/>
              </p:ext>
            </p:extLst>
          </p:nvPr>
        </p:nvGraphicFramePr>
        <p:xfrm>
          <a:off x="1228436" y="1910917"/>
          <a:ext cx="9234200" cy="4207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7100">
                  <a:extLst>
                    <a:ext uri="{9D8B030D-6E8A-4147-A177-3AD203B41FA5}">
                      <a16:colId xmlns:a16="http://schemas.microsoft.com/office/drawing/2014/main" val="2331466555"/>
                    </a:ext>
                  </a:extLst>
                </a:gridCol>
                <a:gridCol w="4617100">
                  <a:extLst>
                    <a:ext uri="{9D8B030D-6E8A-4147-A177-3AD203B41FA5}">
                      <a16:colId xmlns:a16="http://schemas.microsoft.com/office/drawing/2014/main" val="3150551774"/>
                    </a:ext>
                  </a:extLst>
                </a:gridCol>
              </a:tblGrid>
              <a:tr h="346676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Fact File: _________________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471408"/>
                  </a:ext>
                </a:extLst>
              </a:tr>
              <a:tr h="1111261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When</a:t>
                      </a:r>
                      <a:r>
                        <a:rPr lang="en-GB" b="1" baseline="0" dirty="0"/>
                        <a:t> and where were they born?</a:t>
                      </a:r>
                    </a:p>
                    <a:p>
                      <a:pPr algn="ctr"/>
                      <a:endParaRPr lang="en-GB" b="1" baseline="0" dirty="0"/>
                    </a:p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Where did they live?</a:t>
                      </a:r>
                    </a:p>
                    <a:p>
                      <a:pPr algn="ctr"/>
                      <a:endParaRPr lang="en-GB" b="1" dirty="0"/>
                    </a:p>
                    <a:p>
                      <a:pPr algn="ctr"/>
                      <a:endParaRPr lang="en-GB" b="1" dirty="0"/>
                    </a:p>
                    <a:p>
                      <a:pPr algn="ctr"/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607085"/>
                  </a:ext>
                </a:extLst>
              </a:tr>
              <a:tr h="1541995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Where</a:t>
                      </a:r>
                      <a:r>
                        <a:rPr lang="en-GB" b="1" baseline="0" dirty="0"/>
                        <a:t> did they come from?</a:t>
                      </a:r>
                    </a:p>
                    <a:p>
                      <a:pPr algn="ctr"/>
                      <a:endParaRPr lang="en-GB" b="1" baseline="0" dirty="0"/>
                    </a:p>
                    <a:p>
                      <a:pPr algn="ctr"/>
                      <a:endParaRPr lang="en-GB" b="1" baseline="0" dirty="0"/>
                    </a:p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What else do we know about their life?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796264"/>
                  </a:ext>
                </a:extLst>
              </a:tr>
              <a:tr h="1111261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What do we know about their death?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4707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92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2: Black British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376756" cy="4023360"/>
          </a:xfrm>
        </p:spPr>
        <p:txBody>
          <a:bodyPr>
            <a:normAutofit fontScale="92500" lnSpcReduction="10000"/>
          </a:bodyPr>
          <a:lstStyle/>
          <a:p>
            <a:r>
              <a:rPr lang="en-GB" sz="2800" dirty="0"/>
              <a:t>Use the </a:t>
            </a:r>
            <a:r>
              <a:rPr lang="en-GB" sz="2800" dirty="0">
                <a:hlinkClick r:id="rId2"/>
              </a:rPr>
              <a:t>BBC </a:t>
            </a:r>
            <a:r>
              <a:rPr lang="en-GB" sz="2800" dirty="0" err="1">
                <a:hlinkClick r:id="rId2"/>
              </a:rPr>
              <a:t>Bitesize</a:t>
            </a:r>
            <a:r>
              <a:rPr lang="en-GB" sz="2800" dirty="0">
                <a:hlinkClick r:id="rId2"/>
              </a:rPr>
              <a:t> website </a:t>
            </a:r>
            <a:r>
              <a:rPr lang="en-GB" sz="2800" dirty="0"/>
              <a:t>to learn about Black people living in Tudor England. </a:t>
            </a:r>
          </a:p>
          <a:p>
            <a:endParaRPr lang="en-GB" sz="2800" dirty="0"/>
          </a:p>
          <a:p>
            <a:r>
              <a:rPr lang="en-GB" sz="2800" dirty="0"/>
              <a:t>Complete the activities on the website, then create a poster informing the public about Black British history in Tudor England. </a:t>
            </a:r>
          </a:p>
          <a:p>
            <a:endParaRPr lang="en-GB" sz="2800" dirty="0"/>
          </a:p>
          <a:p>
            <a:r>
              <a:rPr lang="en-GB" sz="2800" dirty="0"/>
              <a:t>Your poster must include information about at least 3 individuals.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3747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87562-DC19-1A9B-F71C-DD495BA4E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3: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A41AE-33CB-DD61-5C52-65F1013CE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440918" cy="4338670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ahoma"/>
                <a:ea typeface="Tahoma"/>
                <a:cs typeface="Tahoma"/>
              </a:rPr>
              <a:t>Chronology is a vital aspect of learning History. Find out when the following events happened, and create a timeline including at least one sentence of information for each event. Challenge yourself to learn the events!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EDBA5E-3056-4E4A-8617-C02F04BF6F3F}"/>
              </a:ext>
            </a:extLst>
          </p:cNvPr>
          <p:cNvSpPr txBox="1"/>
          <p:nvPr/>
        </p:nvSpPr>
        <p:spPr>
          <a:xfrm>
            <a:off x="6511158" y="3673366"/>
            <a:ext cx="4924096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/>
              <a:buChar char="q"/>
            </a:pPr>
            <a:r>
              <a:rPr lang="en-US" sz="2000" dirty="0">
                <a:solidFill>
                  <a:srgbClr val="404040"/>
                </a:solidFill>
                <a:latin typeface="Tahoma"/>
                <a:cs typeface="Segoe UI"/>
              </a:rPr>
              <a:t>The St Bartholomew's Day Massacre in Paris​</a:t>
            </a:r>
            <a:endParaRPr lang="en-US" sz="2000">
              <a:solidFill>
                <a:srgbClr val="404040"/>
              </a:solidFill>
              <a:latin typeface="+mn-ea"/>
              <a:cs typeface="Segoe UI"/>
            </a:endParaRPr>
          </a:p>
          <a:p>
            <a:pPr marL="342900" indent="-342900">
              <a:buFont typeface="Wingdings"/>
              <a:buChar char="q"/>
            </a:pPr>
            <a:r>
              <a:rPr lang="en-US" sz="2000" dirty="0">
                <a:solidFill>
                  <a:srgbClr val="404040"/>
                </a:solidFill>
                <a:latin typeface="Tahoma"/>
                <a:cs typeface="Segoe UI"/>
              </a:rPr>
              <a:t>Act of Union with Scotland​</a:t>
            </a:r>
            <a:endParaRPr lang="en-US" sz="2000">
              <a:solidFill>
                <a:srgbClr val="404040"/>
              </a:solidFill>
              <a:latin typeface="+mn-ea"/>
              <a:cs typeface="Segoe UI"/>
            </a:endParaRPr>
          </a:p>
          <a:p>
            <a:pPr marL="342900" indent="-342900">
              <a:buFont typeface="Wingdings"/>
              <a:buChar char="q"/>
            </a:pPr>
            <a:r>
              <a:rPr lang="en-US" sz="2000" dirty="0">
                <a:solidFill>
                  <a:srgbClr val="404040"/>
                </a:solidFill>
                <a:latin typeface="Tahoma"/>
                <a:cs typeface="Segoe UI"/>
              </a:rPr>
              <a:t>Act of Union with Ireland​</a:t>
            </a:r>
            <a:endParaRPr lang="en-US" sz="2000">
              <a:solidFill>
                <a:srgbClr val="404040"/>
              </a:solidFill>
              <a:latin typeface="+mn-ea"/>
              <a:cs typeface="Segoe UI"/>
            </a:endParaRPr>
          </a:p>
          <a:p>
            <a:pPr marL="342900" indent="-342900">
              <a:buFont typeface="Wingdings"/>
              <a:buChar char="q"/>
            </a:pPr>
            <a:r>
              <a:rPr lang="en-US" sz="2000" dirty="0">
                <a:solidFill>
                  <a:srgbClr val="404040"/>
                </a:solidFill>
                <a:latin typeface="Tahoma"/>
                <a:cs typeface="Segoe UI"/>
              </a:rPr>
              <a:t>The Aliens Act (Britain)​</a:t>
            </a:r>
            <a:endParaRPr lang="en-US" sz="2000">
              <a:solidFill>
                <a:srgbClr val="404040"/>
              </a:solidFill>
              <a:latin typeface="+mn-ea"/>
              <a:cs typeface="Segoe UI"/>
            </a:endParaRPr>
          </a:p>
          <a:p>
            <a:pPr marL="342900" indent="-342900">
              <a:buFont typeface="Wingdings"/>
              <a:buChar char="q"/>
            </a:pPr>
            <a:r>
              <a:rPr lang="en-US" sz="2000" dirty="0">
                <a:solidFill>
                  <a:srgbClr val="404040"/>
                </a:solidFill>
                <a:latin typeface="Tahoma"/>
                <a:cs typeface="Segoe UI"/>
              </a:rPr>
              <a:t>Empire Windrush arrived in Britain</a:t>
            </a:r>
            <a:endParaRPr lang="en-US" sz="2000">
              <a:solidFill>
                <a:srgbClr val="404040"/>
              </a:solidFill>
              <a:latin typeface="Tahoma"/>
              <a:ea typeface="Tahoma"/>
              <a:cs typeface="Segoe U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8E358F-D67D-39A8-B65A-72521116E0FF}"/>
              </a:ext>
            </a:extLst>
          </p:cNvPr>
          <p:cNvSpPr txBox="1"/>
          <p:nvPr/>
        </p:nvSpPr>
        <p:spPr>
          <a:xfrm>
            <a:off x="1216572" y="3673365"/>
            <a:ext cx="4792717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Wingdings" panose="020B0604020202020204" pitchFamily="34" charset="0"/>
              <a:buChar char="q"/>
            </a:pPr>
            <a:r>
              <a:rPr lang="en-US" sz="2000" dirty="0">
                <a:solidFill>
                  <a:srgbClr val="404040"/>
                </a:solidFill>
                <a:latin typeface="Tahoma"/>
                <a:cs typeface="Segoe UI"/>
              </a:rPr>
              <a:t>The Norman Conquest of England​</a:t>
            </a:r>
            <a:endParaRPr lang="en-US">
              <a:solidFill>
                <a:srgbClr val="404040"/>
              </a:solidFill>
              <a:ea typeface="Calibri"/>
              <a:cs typeface="Calibri"/>
            </a:endParaRPr>
          </a:p>
          <a:p>
            <a:pPr marL="342900" indent="-342900">
              <a:buFont typeface="Wingdings" panose="020B0604020202020204" pitchFamily="34" charset="0"/>
              <a:buChar char="q"/>
            </a:pPr>
            <a:r>
              <a:rPr lang="en-US" sz="2000" dirty="0">
                <a:solidFill>
                  <a:srgbClr val="404040"/>
                </a:solidFill>
                <a:latin typeface="Tahoma"/>
                <a:cs typeface="Segoe UI"/>
              </a:rPr>
              <a:t>The expulsion of the Jews from England​</a:t>
            </a:r>
            <a:endParaRPr lang="en-US" sz="2000">
              <a:solidFill>
                <a:srgbClr val="404040"/>
              </a:solidFill>
              <a:latin typeface="Tahoma"/>
              <a:ea typeface="Tahoma"/>
              <a:cs typeface="Segoe UI"/>
            </a:endParaRPr>
          </a:p>
          <a:p>
            <a:pPr marL="342900" indent="-342900">
              <a:buFont typeface="Wingdings" panose="020B0604020202020204" pitchFamily="34" charset="0"/>
              <a:buChar char="q"/>
            </a:pPr>
            <a:r>
              <a:rPr lang="en-US" sz="2000" dirty="0">
                <a:solidFill>
                  <a:srgbClr val="404040"/>
                </a:solidFill>
                <a:latin typeface="Tahoma"/>
                <a:cs typeface="Segoe UI"/>
              </a:rPr>
              <a:t>Peasants' Revolt (or Great Revolt)​</a:t>
            </a:r>
            <a:endParaRPr lang="en-US" sz="2000">
              <a:solidFill>
                <a:srgbClr val="404040"/>
              </a:solidFill>
              <a:latin typeface="Tahoma"/>
              <a:ea typeface="Tahoma"/>
              <a:cs typeface="Segoe UI"/>
            </a:endParaRPr>
          </a:p>
          <a:p>
            <a:pPr marL="342900" indent="-342900">
              <a:buFont typeface="Wingdings" panose="020B0604020202020204" pitchFamily="34" charset="0"/>
              <a:buChar char="q"/>
            </a:pPr>
            <a:r>
              <a:rPr lang="en-US" sz="2000" dirty="0">
                <a:solidFill>
                  <a:srgbClr val="404040"/>
                </a:solidFill>
                <a:latin typeface="Tahoma"/>
                <a:cs typeface="Segoe UI"/>
              </a:rPr>
              <a:t>Evil May Day Massacre​</a:t>
            </a:r>
            <a:endParaRPr lang="en-US" sz="2000">
              <a:solidFill>
                <a:srgbClr val="404040"/>
              </a:solidFill>
              <a:latin typeface="Tahoma"/>
              <a:ea typeface="Tahoma"/>
              <a:cs typeface="Segoe UI"/>
            </a:endParaRPr>
          </a:p>
          <a:p>
            <a:pPr marL="342900" indent="-342900">
              <a:buFont typeface="Wingdings" panose="020B0604020202020204" pitchFamily="34" charset="0"/>
              <a:buChar char="q"/>
            </a:pPr>
            <a:r>
              <a:rPr lang="en-US" sz="2000" dirty="0">
                <a:solidFill>
                  <a:srgbClr val="404040"/>
                </a:solidFill>
                <a:latin typeface="Tahoma"/>
                <a:cs typeface="Segoe UI"/>
              </a:rPr>
              <a:t>The Egyptians Act</a:t>
            </a:r>
            <a:endParaRPr lang="en-US" sz="2000" dirty="0">
              <a:solidFill>
                <a:srgbClr val="404040"/>
              </a:solidFill>
              <a:latin typeface="Tahoma"/>
              <a:ea typeface="Tahoma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11379132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ff959c-d626-41cc-a332-fc585a447b2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B6BE91B87F854EBE5C2AF763DECC31" ma:contentTypeVersion="15" ma:contentTypeDescription="Create a new document." ma:contentTypeScope="" ma:versionID="ef1a5a7b9c91c553809daea7e5a0d2fc">
  <xsd:schema xmlns:xsd="http://www.w3.org/2001/XMLSchema" xmlns:xs="http://www.w3.org/2001/XMLSchema" xmlns:p="http://schemas.microsoft.com/office/2006/metadata/properties" xmlns:ns2="40ff959c-d626-41cc-a332-fc585a447b2c" xmlns:ns3="5ae5b661-4602-457d-8de3-176202814043" targetNamespace="http://schemas.microsoft.com/office/2006/metadata/properties" ma:root="true" ma:fieldsID="ced386be6c7eaab357c5c42259c007a3" ns2:_="" ns3:_="">
    <xsd:import namespace="40ff959c-d626-41cc-a332-fc585a447b2c"/>
    <xsd:import namespace="5ae5b661-4602-457d-8de3-1762028140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f959c-d626-41cc-a332-fc585a447b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c759e9e-bede-4528-92cc-6ba15c182e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e5b661-4602-457d-8de3-17620281404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51A698-CC97-4C04-AA92-73B89295DB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C87E14-0A35-4C42-9CB7-142EC232D25D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3f4a8cc-9bad-4c14-8fcb-632bd34a71d8"/>
    <ds:schemaRef ds:uri="0e3b775b-ef10-4243-ade7-ad861c9212c6"/>
    <ds:schemaRef ds:uri="http://www.w3.org/XML/1998/namespace"/>
    <ds:schemaRef ds:uri="40ff959c-d626-41cc-a332-fc585a447b2c"/>
  </ds:schemaRefs>
</ds:datastoreItem>
</file>

<file path=customXml/itemProps3.xml><?xml version="1.0" encoding="utf-8"?>
<ds:datastoreItem xmlns:ds="http://schemas.openxmlformats.org/officeDocument/2006/customXml" ds:itemID="{12C91452-E343-4953-973A-835D24F509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ff959c-d626-41cc-a332-fc585a447b2c"/>
    <ds:schemaRef ds:uri="5ae5b661-4602-457d-8de3-1762028140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84</TotalTime>
  <Words>258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Retrospect</vt:lpstr>
      <vt:lpstr>History Kick-start to GCSE</vt:lpstr>
      <vt:lpstr>What do I need to do?</vt:lpstr>
      <vt:lpstr>Task 1: Migration in Roman Britain</vt:lpstr>
      <vt:lpstr>You can use this template to create your fact files, but you may wish to include some different information depending on who you are researching!</vt:lpstr>
      <vt:lpstr>Task 2: Black British History</vt:lpstr>
      <vt:lpstr>Task 3:</vt:lpstr>
    </vt:vector>
  </TitlesOfParts>
  <Company>Downham Market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Esther Hyde</dc:creator>
  <cp:lastModifiedBy>Esther Hyde</cp:lastModifiedBy>
  <cp:revision>77</cp:revision>
  <dcterms:created xsi:type="dcterms:W3CDTF">2023-05-12T11:18:28Z</dcterms:created>
  <dcterms:modified xsi:type="dcterms:W3CDTF">2024-06-21T13:20:17Z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0x0101002FB6BE91B87F854EBE5C2AF763DECC31</vt:lpwstr>
  </property>
  <property fmtid="{D5CDD505-2E9C-101B-9397-08002B2CF9AE}" pid="3" name="MediaServiceImageTags">
    <vt:lpwstr/>
  </property>
</Properties>
</file>