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9" r:id="rId2"/>
    <p:sldId id="321" r:id="rId3"/>
  </p:sldIdLst>
  <p:sldSz cx="9906000" cy="6858000" type="A4"/>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CBD6"/>
    <a:srgbClr val="CCFF99"/>
    <a:srgbClr val="F6226E"/>
    <a:srgbClr val="FFCCFF"/>
    <a:srgbClr val="FFCCCC"/>
    <a:srgbClr val="EDA3FF"/>
    <a:srgbClr val="CC00CC"/>
    <a:srgbClr val="F7D5FF"/>
    <a:srgbClr val="F1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25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422165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217494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407117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148951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377414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16470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150563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3673339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4071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418272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3C023EB9-E656-453D-BC7B-9C31A2E76C69}" type="datetimeFigureOut">
              <a:rPr lang="en-GB" smtClean="0"/>
              <a:t>12/06/2024</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671C5B1E-2AFF-4062-84FF-CE88D4E25B3D}" type="slidenum">
              <a:rPr lang="en-GB" smtClean="0"/>
              <a:t>‹#›</a:t>
            </a:fld>
            <a:endParaRPr lang="en-GB"/>
          </a:p>
        </p:txBody>
      </p:sp>
    </p:spTree>
    <p:extLst>
      <p:ext uri="{BB962C8B-B14F-4D97-AF65-F5344CB8AC3E}">
        <p14:creationId xmlns:p14="http://schemas.microsoft.com/office/powerpoint/2010/main" val="958354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 name="Rectangle 6"/>
          <p:cNvSpPr/>
          <p:nvPr userDrawn="1"/>
        </p:nvSpPr>
        <p:spPr>
          <a:xfrm>
            <a:off x="122646" y="132984"/>
            <a:ext cx="9660708" cy="6588493"/>
          </a:xfrm>
          <a:prstGeom prst="rect">
            <a:avLst/>
          </a:prstGeom>
          <a:noFill/>
          <a:ln w="76200" cmpd="sng">
            <a:solidFill>
              <a:schemeClr val="tx1">
                <a:lumMod val="65000"/>
                <a:lumOff val="35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lIns="118431" tIns="59216" rIns="118431" bIns="59216" spcCol="0" rtlCol="0" anchor="ctr"/>
          <a:lstStyle/>
          <a:p>
            <a:pPr algn="ctr"/>
            <a:endParaRPr lang="en-GB" sz="1745"/>
          </a:p>
        </p:txBody>
      </p:sp>
      <p:pic>
        <p:nvPicPr>
          <p:cNvPr id="8" name="Picture 7"/>
          <p:cNvPicPr/>
          <p:nvPr userDrawn="1"/>
        </p:nvPicPr>
        <p:blipFill>
          <a:blip r:embed="rId13" cstate="print">
            <a:extLst>
              <a:ext uri="{28A0092B-C50C-407E-A947-70E740481C1C}">
                <a14:useLocalDpi xmlns:a14="http://schemas.microsoft.com/office/drawing/2010/main" val="0"/>
              </a:ext>
            </a:extLst>
          </a:blip>
          <a:stretch>
            <a:fillRect/>
          </a:stretch>
        </p:blipFill>
        <p:spPr>
          <a:xfrm>
            <a:off x="534705" y="211230"/>
            <a:ext cx="807140" cy="1069881"/>
          </a:xfrm>
          <a:prstGeom prst="rect">
            <a:avLst/>
          </a:prstGeom>
        </p:spPr>
      </p:pic>
      <p:sp>
        <p:nvSpPr>
          <p:cNvPr id="9" name="TextBox 8"/>
          <p:cNvSpPr txBox="1"/>
          <p:nvPr userDrawn="1"/>
        </p:nvSpPr>
        <p:spPr>
          <a:xfrm>
            <a:off x="319774" y="1253165"/>
            <a:ext cx="1237001" cy="276999"/>
          </a:xfrm>
          <a:prstGeom prst="rect">
            <a:avLst/>
          </a:prstGeom>
          <a:noFill/>
        </p:spPr>
        <p:txBody>
          <a:bodyPr wrap="square" rtlCol="0">
            <a:spAutoFit/>
          </a:bodyPr>
          <a:lstStyle/>
          <a:p>
            <a:pPr algn="ctr"/>
            <a:r>
              <a:rPr lang="en-GB" sz="1200" spc="10">
                <a:solidFill>
                  <a:schemeClr val="tx1">
                    <a:lumMod val="65000"/>
                    <a:lumOff val="35000"/>
                  </a:schemeClr>
                </a:solidFill>
                <a:latin typeface="Bahnschrift Light Condensed" panose="020B0502040204020203" pitchFamily="34" charset="0"/>
              </a:rPr>
              <a:t>Technology</a:t>
            </a:r>
          </a:p>
        </p:txBody>
      </p:sp>
      <p:graphicFrame>
        <p:nvGraphicFramePr>
          <p:cNvPr id="14" name="Table 13"/>
          <p:cNvGraphicFramePr>
            <a:graphicFrameLocks noGrp="1"/>
          </p:cNvGraphicFramePr>
          <p:nvPr userDrawn="1">
            <p:extLst>
              <p:ext uri="{D42A27DB-BD31-4B8C-83A1-F6EECF244321}">
                <p14:modId xmlns:p14="http://schemas.microsoft.com/office/powerpoint/2010/main" val="1754047741"/>
              </p:ext>
            </p:extLst>
          </p:nvPr>
        </p:nvGraphicFramePr>
        <p:xfrm>
          <a:off x="230631" y="1646236"/>
          <a:ext cx="1415289" cy="4645769"/>
        </p:xfrm>
        <a:graphic>
          <a:graphicData uri="http://schemas.openxmlformats.org/drawingml/2006/table">
            <a:tbl>
              <a:tblPr firstRow="1" bandRow="1">
                <a:tableStyleId>{5C22544A-7EE6-4342-B048-85BDC9FD1C3A}</a:tableStyleId>
              </a:tblPr>
              <a:tblGrid>
                <a:gridCol w="1415289">
                  <a:extLst>
                    <a:ext uri="{9D8B030D-6E8A-4147-A177-3AD203B41FA5}">
                      <a16:colId xmlns:a16="http://schemas.microsoft.com/office/drawing/2014/main" val="2757239873"/>
                    </a:ext>
                  </a:extLst>
                </a:gridCol>
              </a:tblGrid>
              <a:tr h="321901">
                <a:tc>
                  <a:txBody>
                    <a:bodyPr/>
                    <a:lstStyle/>
                    <a:p>
                      <a:pPr algn="l"/>
                      <a:r>
                        <a:rPr lang="en-GB" sz="1200" b="0" u="sng">
                          <a:solidFill>
                            <a:schemeClr val="tx1"/>
                          </a:solidFill>
                        </a:rPr>
                        <a:t>Learning</a:t>
                      </a:r>
                      <a:r>
                        <a:rPr lang="en-GB" sz="1200" b="0" u="sng" baseline="0">
                          <a:solidFill>
                            <a:schemeClr val="tx1"/>
                          </a:solidFill>
                        </a:rPr>
                        <a:t> intention:</a:t>
                      </a:r>
                      <a:endParaRPr lang="en-GB" sz="1200" b="0" u="sng">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947311"/>
                  </a:ext>
                </a:extLst>
              </a:tr>
              <a:tr h="1032238">
                <a:tc>
                  <a:txBody>
                    <a:bodyPr/>
                    <a:lstStyle/>
                    <a:p>
                      <a:pPr algn="l"/>
                      <a:r>
                        <a:rPr lang="en-GB" sz="1200" b="0" i="1" u="none" dirty="0">
                          <a:solidFill>
                            <a:schemeClr val="bg1">
                              <a:lumMod val="50000"/>
                            </a:schemeClr>
                          </a:solidFill>
                        </a:rPr>
                        <a:t>To investigate the real life hospitality and catering industry.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3745672"/>
                  </a:ext>
                </a:extLst>
              </a:tr>
              <a:tr h="339423">
                <a:tc>
                  <a:txBody>
                    <a:bodyPr/>
                    <a:lstStyle/>
                    <a:p>
                      <a:pPr algn="l"/>
                      <a:r>
                        <a:rPr lang="en-GB" sz="1200" b="0" u="sng">
                          <a:solidFill>
                            <a:schemeClr val="tx1"/>
                          </a:solidFill>
                        </a:rPr>
                        <a:t>Success</a:t>
                      </a:r>
                      <a:r>
                        <a:rPr lang="en-GB" sz="1200" b="0" u="sng" baseline="0">
                          <a:solidFill>
                            <a:schemeClr val="tx1"/>
                          </a:solidFill>
                        </a:rPr>
                        <a:t> criteria:</a:t>
                      </a:r>
                      <a:endParaRPr lang="en-GB" sz="1200" b="0" u="sng">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5476055"/>
                  </a:ext>
                </a:extLst>
              </a:tr>
              <a:tr h="1306392">
                <a:tc>
                  <a:txBody>
                    <a:bodyPr/>
                    <a:lstStyle/>
                    <a:p>
                      <a:pPr algn="l"/>
                      <a:r>
                        <a:rPr lang="en-GB" sz="1200" b="0" i="1" u="none" dirty="0">
                          <a:solidFill>
                            <a:schemeClr val="bg1">
                              <a:lumMod val="50000"/>
                            </a:schemeClr>
                          </a:solidFill>
                        </a:rPr>
                        <a:t>To have identified the key characteristics of at least 3 different H+C establishments.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624590"/>
                  </a:ext>
                </a:extLst>
              </a:tr>
              <a:tr h="313403">
                <a:tc>
                  <a:txBody>
                    <a:bodyPr/>
                    <a:lstStyle/>
                    <a:p>
                      <a:pPr algn="l"/>
                      <a:r>
                        <a:rPr lang="en-GB" sz="1200" b="0" u="sng">
                          <a:solidFill>
                            <a:schemeClr val="tx1"/>
                          </a:solidFill>
                        </a:rPr>
                        <a:t>Keywords: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0784920"/>
                  </a:ext>
                </a:extLst>
              </a:tr>
              <a:tr h="1332412">
                <a:tc>
                  <a:txBody>
                    <a:bodyPr/>
                    <a:lstStyle/>
                    <a:p>
                      <a:pPr algn="l"/>
                      <a:r>
                        <a:rPr lang="en-GB" sz="1200" b="0" i="1" u="none" dirty="0">
                          <a:solidFill>
                            <a:schemeClr val="bg1">
                              <a:lumMod val="50000"/>
                            </a:schemeClr>
                          </a:solidFill>
                        </a:rPr>
                        <a:t>Establishment, business, catering, hospitality, staff, commercial, accommodation, hygiene, awards.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1270976"/>
                  </a:ext>
                </a:extLst>
              </a:tr>
            </a:tbl>
          </a:graphicData>
        </a:graphic>
      </p:graphicFrame>
    </p:spTree>
    <p:extLst>
      <p:ext uri="{BB962C8B-B14F-4D97-AF65-F5344CB8AC3E}">
        <p14:creationId xmlns:p14="http://schemas.microsoft.com/office/powerpoint/2010/main" val="22610189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9CD312-BEAA-40D4-8F35-50E38AE5BE01}"/>
              </a:ext>
            </a:extLst>
          </p:cNvPr>
          <p:cNvSpPr txBox="1"/>
          <p:nvPr/>
        </p:nvSpPr>
        <p:spPr>
          <a:xfrm>
            <a:off x="1510300" y="174661"/>
            <a:ext cx="8147407" cy="6340197"/>
          </a:xfrm>
          <a:prstGeom prst="rect">
            <a:avLst/>
          </a:prstGeom>
          <a:noFill/>
        </p:spPr>
        <p:txBody>
          <a:bodyPr wrap="square" rtlCol="0">
            <a:spAutoFit/>
          </a:bodyPr>
          <a:lstStyle/>
          <a:p>
            <a:endParaRPr lang="en-GB" dirty="0"/>
          </a:p>
          <a:p>
            <a:pPr algn="ctr"/>
            <a:r>
              <a:rPr lang="en-GB" sz="2800" u="sng" dirty="0"/>
              <a:t>Hospitality and Catering Summer Preparation Task. </a:t>
            </a:r>
          </a:p>
          <a:p>
            <a:endParaRPr lang="en-GB" dirty="0"/>
          </a:p>
          <a:p>
            <a:r>
              <a:rPr lang="en-GB" dirty="0"/>
              <a:t>When you start our hospitality and catering course there are some keywords that you will need to know and understand. It is also really helpful to have a good customer experience of the hospitality and catering industry to put the course into context. </a:t>
            </a:r>
          </a:p>
          <a:p>
            <a:endParaRPr lang="en-GB" dirty="0"/>
          </a:p>
          <a:p>
            <a:r>
              <a:rPr lang="en-GB" b="1" dirty="0"/>
              <a:t>Your Holiday Task </a:t>
            </a:r>
            <a:r>
              <a:rPr lang="en-GB" dirty="0"/>
              <a:t>– encourage someone to take you out to investigate the hospitality and catering industry. You don’t necessarily have to stay overnight or eat out, but the more places you can see and experience the more sense the course will make in September. If you do go away on holiday, in the UK or abroad, or just into Downham town and Kings Lynn you can see the different types of businesses available and what they offer local customers. </a:t>
            </a:r>
          </a:p>
          <a:p>
            <a:endParaRPr lang="en-GB" dirty="0"/>
          </a:p>
          <a:p>
            <a:r>
              <a:rPr lang="en-GB" dirty="0"/>
              <a:t>Over the summer we would like you to </a:t>
            </a:r>
            <a:r>
              <a:rPr lang="en-GB" b="1" dirty="0"/>
              <a:t>play Hospitality and Catering Bingo </a:t>
            </a:r>
            <a:r>
              <a:rPr lang="en-GB" dirty="0"/>
              <a:t>to record your investigations. </a:t>
            </a:r>
          </a:p>
          <a:p>
            <a:endParaRPr lang="en-GB" dirty="0"/>
          </a:p>
          <a:p>
            <a:r>
              <a:rPr lang="en-GB" dirty="0"/>
              <a:t>Keep your sheet with you wherever you go. When you see a place that fits the description tick it off. Make a note of the key details in the box with it. If you see a box you have already ticked off then make a note on the back. Please add as much detail as you can. There may be prizes for anyone with a line or full house in September!  </a:t>
            </a:r>
          </a:p>
        </p:txBody>
      </p:sp>
    </p:spTree>
    <p:extLst>
      <p:ext uri="{BB962C8B-B14F-4D97-AF65-F5344CB8AC3E}">
        <p14:creationId xmlns:p14="http://schemas.microsoft.com/office/powerpoint/2010/main" val="1475374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40C7B1-1D40-51CF-01BC-91DA7274E3CF}"/>
              </a:ext>
            </a:extLst>
          </p:cNvPr>
          <p:cNvSpPr txBox="1"/>
          <p:nvPr/>
        </p:nvSpPr>
        <p:spPr>
          <a:xfrm>
            <a:off x="5395374" y="616180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graphicFrame>
        <p:nvGraphicFramePr>
          <p:cNvPr id="2" name="Table 2">
            <a:extLst>
              <a:ext uri="{FF2B5EF4-FFF2-40B4-BE49-F238E27FC236}">
                <a16:creationId xmlns:a16="http://schemas.microsoft.com/office/drawing/2014/main" id="{7F041BDE-9865-496D-A8E0-C687B779AE1F}"/>
              </a:ext>
            </a:extLst>
          </p:cNvPr>
          <p:cNvGraphicFramePr>
            <a:graphicFrameLocks noGrp="1"/>
          </p:cNvGraphicFramePr>
          <p:nvPr>
            <p:extLst>
              <p:ext uri="{D42A27DB-BD31-4B8C-83A1-F6EECF244321}">
                <p14:modId xmlns:p14="http://schemas.microsoft.com/office/powerpoint/2010/main" val="2810075272"/>
              </p:ext>
            </p:extLst>
          </p:nvPr>
        </p:nvGraphicFramePr>
        <p:xfrm>
          <a:off x="1743467" y="380999"/>
          <a:ext cx="7883420" cy="6216987"/>
        </p:xfrm>
        <a:graphic>
          <a:graphicData uri="http://schemas.openxmlformats.org/drawingml/2006/table">
            <a:tbl>
              <a:tblPr firstRow="1" bandRow="1">
                <a:tableStyleId>{5C22544A-7EE6-4342-B048-85BDC9FD1C3A}</a:tableStyleId>
              </a:tblPr>
              <a:tblGrid>
                <a:gridCol w="1576684">
                  <a:extLst>
                    <a:ext uri="{9D8B030D-6E8A-4147-A177-3AD203B41FA5}">
                      <a16:colId xmlns:a16="http://schemas.microsoft.com/office/drawing/2014/main" val="3454687844"/>
                    </a:ext>
                  </a:extLst>
                </a:gridCol>
                <a:gridCol w="1576684">
                  <a:extLst>
                    <a:ext uri="{9D8B030D-6E8A-4147-A177-3AD203B41FA5}">
                      <a16:colId xmlns:a16="http://schemas.microsoft.com/office/drawing/2014/main" val="4287233507"/>
                    </a:ext>
                  </a:extLst>
                </a:gridCol>
                <a:gridCol w="1576684">
                  <a:extLst>
                    <a:ext uri="{9D8B030D-6E8A-4147-A177-3AD203B41FA5}">
                      <a16:colId xmlns:a16="http://schemas.microsoft.com/office/drawing/2014/main" val="1825558418"/>
                    </a:ext>
                  </a:extLst>
                </a:gridCol>
                <a:gridCol w="1576684">
                  <a:extLst>
                    <a:ext uri="{9D8B030D-6E8A-4147-A177-3AD203B41FA5}">
                      <a16:colId xmlns:a16="http://schemas.microsoft.com/office/drawing/2014/main" val="3219538102"/>
                    </a:ext>
                  </a:extLst>
                </a:gridCol>
                <a:gridCol w="1576684">
                  <a:extLst>
                    <a:ext uri="{9D8B030D-6E8A-4147-A177-3AD203B41FA5}">
                      <a16:colId xmlns:a16="http://schemas.microsoft.com/office/drawing/2014/main" val="227475895"/>
                    </a:ext>
                  </a:extLst>
                </a:gridCol>
              </a:tblGrid>
              <a:tr h="756118">
                <a:tc>
                  <a:txBody>
                    <a:bodyPr/>
                    <a:lstStyle/>
                    <a:p>
                      <a:r>
                        <a:rPr lang="en-GB" sz="1200" b="1" dirty="0">
                          <a:solidFill>
                            <a:sysClr val="windowText" lastClr="000000"/>
                          </a:solidFill>
                        </a:rPr>
                        <a:t>An establishment advertising local ingredients.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chain business. </a:t>
                      </a:r>
                    </a:p>
                    <a:p>
                      <a:endParaRPr lang="en-GB" sz="12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Accommodation but not in a hotel.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Staff doing something hygienic. </a:t>
                      </a:r>
                    </a:p>
                    <a:p>
                      <a:endParaRPr lang="en-GB" sz="12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advertising for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60855629"/>
                  </a:ext>
                </a:extLst>
              </a:tr>
              <a:tr h="473911">
                <a:tc>
                  <a:txBody>
                    <a:bodyPr/>
                    <a:lstStyle/>
                    <a:p>
                      <a:endParaRPr lang="en-GB" sz="800" b="1" dirty="0">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0487841"/>
                  </a:ext>
                </a:extLst>
              </a:tr>
              <a:tr h="756118">
                <a:tc>
                  <a:txBody>
                    <a:bodyPr/>
                    <a:lstStyle/>
                    <a:p>
                      <a:r>
                        <a:rPr lang="en-GB" sz="1200" b="1" dirty="0">
                          <a:solidFill>
                            <a:sysClr val="windowText" lastClr="000000"/>
                          </a:solidFill>
                        </a:rPr>
                        <a:t>A food van.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with a menu for a specific type of customer.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tips collection for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pub that also offers accommodation.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helping the environment.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19352637"/>
                  </a:ext>
                </a:extLst>
              </a:tr>
              <a:tr h="473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0230569"/>
                  </a:ext>
                </a:extLst>
              </a:tr>
              <a:tr h="756118">
                <a:tc>
                  <a:txBody>
                    <a:bodyPr/>
                    <a:lstStyle/>
                    <a:p>
                      <a:r>
                        <a:rPr lang="en-GB" sz="1200" b="1" dirty="0">
                          <a:solidFill>
                            <a:sysClr val="windowText" lastClr="000000"/>
                          </a:solidFill>
                        </a:rPr>
                        <a:t>An establishment offering room service.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offering a service for business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2">
                  <a:txBody>
                    <a:bodyPr/>
                    <a:lstStyle/>
                    <a:p>
                      <a:endParaRPr lang="en-GB" sz="12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ysClr val="windowText" lastClr="000000"/>
                          </a:solidFill>
                        </a:rPr>
                        <a:t>A buffet service. </a:t>
                      </a:r>
                    </a:p>
                    <a:p>
                      <a:endParaRPr lang="en-GB" sz="12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fast food restaurant.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9779181"/>
                  </a:ext>
                </a:extLst>
              </a:tr>
              <a:tr h="473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200" b="1" dirty="0">
                        <a:solidFill>
                          <a:schemeClr val="bg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0674986"/>
                  </a:ext>
                </a:extLst>
              </a:tr>
              <a:tr h="756118">
                <a:tc>
                  <a:txBody>
                    <a:bodyPr/>
                    <a:lstStyle/>
                    <a:p>
                      <a:r>
                        <a:rPr lang="en-GB" sz="1200" b="1" dirty="0">
                          <a:solidFill>
                            <a:sysClr val="windowText" lastClr="000000"/>
                          </a:solidFill>
                        </a:rPr>
                        <a:t>A charity using food to raise money.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5* hygiene rating.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first aid kit for staff.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a:t>
                      </a:r>
                      <a:r>
                        <a:rPr lang="en-GB" sz="1200" b="1">
                          <a:solidFill>
                            <a:sysClr val="windowText" lastClr="000000"/>
                          </a:solidFill>
                        </a:rPr>
                        <a:t>vegan option. </a:t>
                      </a:r>
                      <a:endParaRPr lang="en-GB" sz="1200" b="1"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with staff at the front door.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024317958"/>
                  </a:ext>
                </a:extLst>
              </a:tr>
              <a:tr h="473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3492124"/>
                  </a:ext>
                </a:extLst>
              </a:tr>
              <a:tr h="756118">
                <a:tc>
                  <a:txBody>
                    <a:bodyPr/>
                    <a:lstStyle/>
                    <a:p>
                      <a:r>
                        <a:rPr lang="en-GB" sz="1200" b="1" dirty="0">
                          <a:solidFill>
                            <a:sysClr val="windowText" lastClr="000000"/>
                          </a:solidFill>
                        </a:rPr>
                        <a:t>An establishment advertising on social media.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boasting an award.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local business.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An establishment with a specific uniform.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lang="en-GB" sz="1200" b="1" dirty="0">
                          <a:solidFill>
                            <a:sysClr val="windowText" lastClr="000000"/>
                          </a:solidFill>
                        </a:rPr>
                        <a:t>A vending machine.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812836266"/>
                  </a:ext>
                </a:extLst>
              </a:tr>
              <a:tr h="4739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lumMod val="50000"/>
                          </a:schemeClr>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7197905"/>
                  </a:ext>
                </a:extLst>
              </a:tr>
            </a:tbl>
          </a:graphicData>
        </a:graphic>
      </p:graphicFrame>
      <p:sp>
        <p:nvSpPr>
          <p:cNvPr id="3" name="Star: 5 Points 2">
            <a:extLst>
              <a:ext uri="{FF2B5EF4-FFF2-40B4-BE49-F238E27FC236}">
                <a16:creationId xmlns:a16="http://schemas.microsoft.com/office/drawing/2014/main" id="{0467C113-2A66-47BF-910F-01BDACE5184C}"/>
              </a:ext>
            </a:extLst>
          </p:cNvPr>
          <p:cNvSpPr/>
          <p:nvPr/>
        </p:nvSpPr>
        <p:spPr>
          <a:xfrm>
            <a:off x="5037905" y="2929550"/>
            <a:ext cx="1294544" cy="1119883"/>
          </a:xfrm>
          <a:prstGeom prst="star5">
            <a:avLst/>
          </a:prstGeom>
          <a:solidFill>
            <a:schemeClr val="bg1">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911558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B6BE91B87F854EBE5C2AF763DECC31" ma:contentTypeVersion="15" ma:contentTypeDescription="Create a new document." ma:contentTypeScope="" ma:versionID="ef1a5a7b9c91c553809daea7e5a0d2fc">
  <xsd:schema xmlns:xsd="http://www.w3.org/2001/XMLSchema" xmlns:xs="http://www.w3.org/2001/XMLSchema" xmlns:p="http://schemas.microsoft.com/office/2006/metadata/properties" xmlns:ns2="40ff959c-d626-41cc-a332-fc585a447b2c" xmlns:ns3="5ae5b661-4602-457d-8de3-176202814043" targetNamespace="http://schemas.microsoft.com/office/2006/metadata/properties" ma:root="true" ma:fieldsID="ced386be6c7eaab357c5c42259c007a3" ns2:_="" ns3:_="">
    <xsd:import namespace="40ff959c-d626-41cc-a332-fc585a447b2c"/>
    <xsd:import namespace="5ae5b661-4602-457d-8de3-1762028140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ff959c-d626-41cc-a332-fc585a447b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c759e9e-bede-4528-92cc-6ba15c182e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ae5b661-4602-457d-8de3-1762028140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ff959c-d626-41cc-a332-fc585a447b2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57C2539-7A69-4C0B-AF55-C93965F794A5}"/>
</file>

<file path=customXml/itemProps2.xml><?xml version="1.0" encoding="utf-8"?>
<ds:datastoreItem xmlns:ds="http://schemas.openxmlformats.org/officeDocument/2006/customXml" ds:itemID="{ADDD1942-22A6-4AB0-A235-7EECDC0E4D68}"/>
</file>

<file path=customXml/itemProps3.xml><?xml version="1.0" encoding="utf-8"?>
<ds:datastoreItem xmlns:ds="http://schemas.openxmlformats.org/officeDocument/2006/customXml" ds:itemID="{A916A47F-FFC0-465A-8DC5-5CE42B8BD9E9}"/>
</file>

<file path=docProps/app.xml><?xml version="1.0" encoding="utf-8"?>
<Properties xmlns="http://schemas.openxmlformats.org/officeDocument/2006/extended-properties" xmlns:vt="http://schemas.openxmlformats.org/officeDocument/2006/docPropsVTypes">
  <Template>Office Theme</Template>
  <TotalTime>40</TotalTime>
  <Words>382</Words>
  <Application>Microsoft Office PowerPoint</Application>
  <PresentationFormat>A4 Paper (210x297 mm)</PresentationFormat>
  <Paragraphs>34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Bahnschrift Light Condensed</vt:lpstr>
      <vt:lpstr>Calibri</vt:lpstr>
      <vt:lpstr>Calibri Light</vt:lpstr>
      <vt:lpstr>Office Theme</vt:lpstr>
      <vt:lpstr>PowerPoint Presentation</vt:lpstr>
      <vt:lpstr>PowerPoint Presentation</vt:lpstr>
    </vt:vector>
  </TitlesOfParts>
  <Company>Downham Market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Wells</dc:creator>
  <cp:lastModifiedBy>Elaine Wells</cp:lastModifiedBy>
  <cp:revision>97</cp:revision>
  <cp:lastPrinted>2018-07-19T06:49:54Z</cp:lastPrinted>
  <dcterms:created xsi:type="dcterms:W3CDTF">2018-07-17T18:12:05Z</dcterms:created>
  <dcterms:modified xsi:type="dcterms:W3CDTF">2024-06-12T20:56:18Z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0x0101002FB6BE91B87F854EBE5C2AF763DECC31</vt:lpwstr>
  </property>
</Properties>
</file>