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9B"/>
    <a:srgbClr val="4BC783"/>
    <a:srgbClr val="6F2F9F"/>
    <a:srgbClr val="006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0183" y="275843"/>
            <a:ext cx="989838" cy="4549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681" y="321386"/>
            <a:ext cx="10530636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1618" y="3534977"/>
            <a:ext cx="4290060" cy="2561023"/>
          </a:xfrm>
          <a:custGeom>
            <a:avLst/>
            <a:gdLst/>
            <a:ahLst/>
            <a:cxnLst/>
            <a:rect l="l" t="t" r="r" b="b"/>
            <a:pathLst>
              <a:path w="4290060" h="2197735">
                <a:moveTo>
                  <a:pt x="3923792" y="0"/>
                </a:moveTo>
                <a:lnTo>
                  <a:pt x="366268" y="0"/>
                </a:lnTo>
                <a:lnTo>
                  <a:pt x="320323" y="2853"/>
                </a:lnTo>
                <a:lnTo>
                  <a:pt x="276082" y="11184"/>
                </a:lnTo>
                <a:lnTo>
                  <a:pt x="233888" y="24650"/>
                </a:lnTo>
                <a:lnTo>
                  <a:pt x="194082" y="42908"/>
                </a:lnTo>
                <a:lnTo>
                  <a:pt x="157010" y="65615"/>
                </a:lnTo>
                <a:lnTo>
                  <a:pt x="123014" y="92428"/>
                </a:lnTo>
                <a:lnTo>
                  <a:pt x="92437" y="123004"/>
                </a:lnTo>
                <a:lnTo>
                  <a:pt x="65622" y="156999"/>
                </a:lnTo>
                <a:lnTo>
                  <a:pt x="42913" y="194071"/>
                </a:lnTo>
                <a:lnTo>
                  <a:pt x="24653" y="233877"/>
                </a:lnTo>
                <a:lnTo>
                  <a:pt x="11186" y="276074"/>
                </a:lnTo>
                <a:lnTo>
                  <a:pt x="2853" y="320318"/>
                </a:lnTo>
                <a:lnTo>
                  <a:pt x="0" y="366267"/>
                </a:lnTo>
                <a:lnTo>
                  <a:pt x="0" y="1831339"/>
                </a:lnTo>
                <a:lnTo>
                  <a:pt x="2853" y="1877289"/>
                </a:lnTo>
                <a:lnTo>
                  <a:pt x="11186" y="1921533"/>
                </a:lnTo>
                <a:lnTo>
                  <a:pt x="24653" y="1963730"/>
                </a:lnTo>
                <a:lnTo>
                  <a:pt x="42913" y="2003536"/>
                </a:lnTo>
                <a:lnTo>
                  <a:pt x="65622" y="2040608"/>
                </a:lnTo>
                <a:lnTo>
                  <a:pt x="92437" y="2074603"/>
                </a:lnTo>
                <a:lnTo>
                  <a:pt x="123014" y="2105179"/>
                </a:lnTo>
                <a:lnTo>
                  <a:pt x="157010" y="2131992"/>
                </a:lnTo>
                <a:lnTo>
                  <a:pt x="194082" y="2154699"/>
                </a:lnTo>
                <a:lnTo>
                  <a:pt x="233888" y="2172957"/>
                </a:lnTo>
                <a:lnTo>
                  <a:pt x="276082" y="2186423"/>
                </a:lnTo>
                <a:lnTo>
                  <a:pt x="320323" y="2194754"/>
                </a:lnTo>
                <a:lnTo>
                  <a:pt x="366268" y="2197607"/>
                </a:lnTo>
                <a:lnTo>
                  <a:pt x="3923792" y="2197607"/>
                </a:lnTo>
                <a:lnTo>
                  <a:pt x="3969741" y="2194754"/>
                </a:lnTo>
                <a:lnTo>
                  <a:pt x="4013985" y="2186423"/>
                </a:lnTo>
                <a:lnTo>
                  <a:pt x="4056182" y="2172957"/>
                </a:lnTo>
                <a:lnTo>
                  <a:pt x="4095988" y="2154699"/>
                </a:lnTo>
                <a:lnTo>
                  <a:pt x="4133060" y="2131992"/>
                </a:lnTo>
                <a:lnTo>
                  <a:pt x="4167055" y="2105179"/>
                </a:lnTo>
                <a:lnTo>
                  <a:pt x="4197631" y="2074603"/>
                </a:lnTo>
                <a:lnTo>
                  <a:pt x="4224444" y="2040608"/>
                </a:lnTo>
                <a:lnTo>
                  <a:pt x="4247151" y="2003536"/>
                </a:lnTo>
                <a:lnTo>
                  <a:pt x="4265409" y="1963730"/>
                </a:lnTo>
                <a:lnTo>
                  <a:pt x="4278875" y="1921533"/>
                </a:lnTo>
                <a:lnTo>
                  <a:pt x="4287206" y="1877289"/>
                </a:lnTo>
                <a:lnTo>
                  <a:pt x="4290060" y="1831339"/>
                </a:lnTo>
                <a:lnTo>
                  <a:pt x="4290060" y="366267"/>
                </a:lnTo>
                <a:lnTo>
                  <a:pt x="4287206" y="320318"/>
                </a:lnTo>
                <a:lnTo>
                  <a:pt x="4278875" y="276074"/>
                </a:lnTo>
                <a:lnTo>
                  <a:pt x="4265409" y="233877"/>
                </a:lnTo>
                <a:lnTo>
                  <a:pt x="4247151" y="194071"/>
                </a:lnTo>
                <a:lnTo>
                  <a:pt x="4224444" y="156999"/>
                </a:lnTo>
                <a:lnTo>
                  <a:pt x="4197631" y="123004"/>
                </a:lnTo>
                <a:lnTo>
                  <a:pt x="4167055" y="92428"/>
                </a:lnTo>
                <a:lnTo>
                  <a:pt x="4133060" y="65615"/>
                </a:lnTo>
                <a:lnTo>
                  <a:pt x="4095988" y="42908"/>
                </a:lnTo>
                <a:lnTo>
                  <a:pt x="4056182" y="24650"/>
                </a:lnTo>
                <a:lnTo>
                  <a:pt x="4013985" y="11184"/>
                </a:lnTo>
                <a:lnTo>
                  <a:pt x="3969741" y="2853"/>
                </a:lnTo>
                <a:lnTo>
                  <a:pt x="3923792" y="0"/>
                </a:lnTo>
                <a:close/>
              </a:path>
            </a:pathLst>
          </a:custGeom>
          <a:solidFill>
            <a:srgbClr val="FFAE9B"/>
          </a:solidFill>
          <a:ln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endParaRPr lang="en-GB" sz="1800" spc="-50" dirty="0">
              <a:latin typeface="Calibri"/>
              <a:cs typeface="Calibri"/>
            </a:endParaRPr>
          </a:p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lang="en-GB" sz="1800" spc="-50" dirty="0">
                <a:latin typeface="Aptos Mono" panose="020F0502020204030204" pitchFamily="49" charset="0"/>
                <a:cs typeface="Calibri"/>
              </a:rPr>
              <a:t>You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 have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3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tasks</a:t>
            </a:r>
            <a:r>
              <a:rPr lang="en-GB" sz="1800" spc="-2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to</a:t>
            </a:r>
            <a:r>
              <a:rPr lang="en-GB" sz="1800" spc="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15" dirty="0">
                <a:latin typeface="Aptos Mono" panose="020F0502020204030204" pitchFamily="49" charset="0"/>
                <a:cs typeface="Calibri"/>
              </a:rPr>
              <a:t>complete</a:t>
            </a:r>
            <a:r>
              <a:rPr lang="en-GB" sz="1800" spc="1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over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the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summer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holidays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in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preparation </a:t>
            </a:r>
            <a:r>
              <a:rPr lang="en-GB" sz="1800" spc="-39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15" dirty="0">
                <a:latin typeface="Aptos Mono" panose="020F0502020204030204" pitchFamily="49" charset="0"/>
                <a:cs typeface="Calibri"/>
              </a:rPr>
              <a:t>for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GCSE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Spanish.</a:t>
            </a:r>
            <a:endParaRPr lang="en-GB" sz="1800" dirty="0">
              <a:latin typeface="Aptos Mono" panose="020F0502020204030204" pitchFamily="49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GB" sz="1750" dirty="0">
              <a:latin typeface="Aptos Mono" panose="020F0502020204030204" pitchFamily="49" charset="0"/>
              <a:cs typeface="Calibri"/>
            </a:endParaRPr>
          </a:p>
          <a:p>
            <a:pPr marL="44450" marR="38100" algn="ctr">
              <a:lnSpc>
                <a:spcPct val="100000"/>
              </a:lnSpc>
            </a:pPr>
            <a:r>
              <a:rPr lang="en-GB" sz="1800" spc="-35" dirty="0">
                <a:latin typeface="Aptos Mono" panose="020F0502020204030204" pitchFamily="49" charset="0"/>
                <a:cs typeface="Calibri"/>
              </a:rPr>
              <a:t>Try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 to</a:t>
            </a:r>
            <a:r>
              <a:rPr lang="en-GB" sz="1800" spc="-1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give</a:t>
            </a:r>
            <a:r>
              <a:rPr lang="en-GB" sz="1800" spc="-2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as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much</a:t>
            </a:r>
            <a:r>
              <a:rPr lang="en-GB" sz="1800" spc="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15" dirty="0">
                <a:latin typeface="Aptos Mono" panose="020F0502020204030204" pitchFamily="49" charset="0"/>
                <a:cs typeface="Calibri"/>
              </a:rPr>
              <a:t>info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as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possible </a:t>
            </a:r>
            <a:r>
              <a:rPr lang="en-GB" sz="1800" spc="-39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and</a:t>
            </a:r>
            <a:r>
              <a:rPr lang="en-GB" sz="1800" spc="1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show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off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10" dirty="0">
                <a:latin typeface="Aptos Mono" panose="020F0502020204030204" pitchFamily="49" charset="0"/>
                <a:cs typeface="Calibri"/>
              </a:rPr>
              <a:t>your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amazing </a:t>
            </a:r>
            <a:r>
              <a:rPr lang="en-GB" sz="1800" dirty="0">
                <a:latin typeface="Aptos Mono" panose="020F0502020204030204" pitchFamily="49" charset="0"/>
                <a:cs typeface="Calibri"/>
              </a:rPr>
              <a:t> </a:t>
            </a:r>
            <a:r>
              <a:rPr lang="en-GB" sz="1800" spc="-5" dirty="0">
                <a:latin typeface="Aptos Mono" panose="020F0502020204030204" pitchFamily="49" charset="0"/>
                <a:cs typeface="Calibri"/>
              </a:rPr>
              <a:t>knowledge.</a:t>
            </a:r>
            <a:endParaRPr lang="en-GB" sz="1800" dirty="0">
              <a:latin typeface="Aptos Mono" panose="020F0502020204030204" pitchFamily="49" charset="0"/>
              <a:cs typeface="Calibri"/>
            </a:endParaRPr>
          </a:p>
        </p:txBody>
      </p:sp>
      <p:pic>
        <p:nvPicPr>
          <p:cNvPr id="1026" name="Picture 2" descr="Flag of Spain in shape. Spanish flag in shape. 24536808 Vector Art at  Vecteezy">
            <a:extLst>
              <a:ext uri="{FF2B5EF4-FFF2-40B4-BE49-F238E27FC236}">
                <a16:creationId xmlns:a16="http://schemas.microsoft.com/office/drawing/2014/main" id="{13A34E61-C875-B7D5-E645-029C773D2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9" y="87001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45DDA37-D1BB-4B95-FAA5-0A2423F49B3B}"/>
              </a:ext>
            </a:extLst>
          </p:cNvPr>
          <p:cNvSpPr/>
          <p:nvPr/>
        </p:nvSpPr>
        <p:spPr>
          <a:xfrm>
            <a:off x="1324708" y="1346048"/>
            <a:ext cx="4044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GCSE Spanish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144EB3-D388-22D8-71A5-330C9D3D4B53}"/>
              </a:ext>
            </a:extLst>
          </p:cNvPr>
          <p:cNvSpPr txBox="1"/>
          <p:nvPr/>
        </p:nvSpPr>
        <p:spPr>
          <a:xfrm>
            <a:off x="-259897" y="2183359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Summer preparation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1770491-3D4C-44AE-D291-54697F8A7C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12" t="15539" r="14712" b="27767"/>
          <a:stretch/>
        </p:blipFill>
        <p:spPr>
          <a:xfrm>
            <a:off x="5622518" y="396303"/>
            <a:ext cx="6312770" cy="60653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94562" y="5977534"/>
            <a:ext cx="27010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50" dirty="0">
                <a:solidFill>
                  <a:srgbClr val="006FC0"/>
                </a:solidFill>
                <a:latin typeface="Tahoma"/>
                <a:cs typeface="Tahoma"/>
              </a:rPr>
              <a:t>Describe a </a:t>
            </a:r>
            <a:r>
              <a:rPr lang="en-GB" sz="900" b="1" spc="-50" dirty="0" err="1">
                <a:solidFill>
                  <a:srgbClr val="006FC0"/>
                </a:solidFill>
                <a:latin typeface="Tahoma"/>
                <a:cs typeface="Tahoma"/>
              </a:rPr>
              <a:t>tu</a:t>
            </a:r>
            <a:r>
              <a:rPr lang="en-GB" sz="900" b="1" spc="-5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50" dirty="0" err="1">
                <a:solidFill>
                  <a:srgbClr val="006FC0"/>
                </a:solidFill>
                <a:latin typeface="Tahoma"/>
                <a:cs typeface="Tahoma"/>
              </a:rPr>
              <a:t>familia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5" dirty="0">
                <a:solidFill>
                  <a:srgbClr val="006FC0"/>
                </a:solidFill>
                <a:latin typeface="Verdana"/>
                <a:cs typeface="Verdana"/>
              </a:rPr>
              <a:t>c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be</a:t>
            </a:r>
            <a:r>
              <a:rPr sz="9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35" dirty="0">
                <a:solidFill>
                  <a:srgbClr val="006FC0"/>
                </a:solidFill>
                <a:latin typeface="Verdana"/>
                <a:cs typeface="Verdana"/>
              </a:rPr>
              <a:t>f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5" dirty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ly)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5600" y="1676400"/>
            <a:ext cx="1480184" cy="29027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 algn="ctr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006FC0"/>
                </a:solidFill>
                <a:latin typeface="Verdana"/>
                <a:cs typeface="Verdana"/>
              </a:rPr>
              <a:t>List 5 healthy + 5 unhealthy foods</a:t>
            </a:r>
            <a:endParaRPr sz="900" b="1" dirty="0">
              <a:solidFill>
                <a:srgbClr val="006FC0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2313" y="4175886"/>
            <a:ext cx="1716405" cy="283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00"/>
              </a:spcBef>
            </a:pPr>
            <a:r>
              <a:rPr lang="en-GB" sz="900" b="1" spc="-5" dirty="0">
                <a:solidFill>
                  <a:srgbClr val="006FC0"/>
                </a:solidFill>
                <a:latin typeface="Tahoma"/>
                <a:cs typeface="Tahoma"/>
              </a:rPr>
              <a:t>¿</a:t>
            </a:r>
            <a:r>
              <a:rPr lang="en-GB" sz="900" b="1" spc="-5" dirty="0" err="1">
                <a:solidFill>
                  <a:srgbClr val="006FC0"/>
                </a:solidFill>
                <a:latin typeface="Tahoma"/>
                <a:cs typeface="Tahoma"/>
              </a:rPr>
              <a:t>Cómo</a:t>
            </a:r>
            <a:r>
              <a:rPr lang="en-GB" sz="900" b="1" spc="-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5" dirty="0" err="1">
                <a:solidFill>
                  <a:srgbClr val="006FC0"/>
                </a:solidFill>
                <a:latin typeface="Tahoma"/>
                <a:cs typeface="Tahoma"/>
              </a:rPr>
              <a:t>eres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(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personalidad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)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ts val="1075"/>
              </a:lnSpc>
            </a:pP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-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120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pe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45" dirty="0">
                <a:solidFill>
                  <a:srgbClr val="006FC0"/>
                </a:solidFill>
                <a:latin typeface="Verdana"/>
                <a:cs typeface="Verdana"/>
              </a:rPr>
              <a:t>so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it</a:t>
            </a:r>
            <a:r>
              <a:rPr sz="900" spc="-55" dirty="0">
                <a:solidFill>
                  <a:srgbClr val="006FC0"/>
                </a:solidFill>
                <a:latin typeface="Verdana"/>
                <a:cs typeface="Verdana"/>
              </a:rPr>
              <a:t>y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1770" y="3944873"/>
            <a:ext cx="1779270" cy="4289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05"/>
              </a:spcBef>
            </a:pPr>
            <a:r>
              <a:rPr lang="en-GB" sz="900" b="1" spc="10" dirty="0">
                <a:solidFill>
                  <a:srgbClr val="006FC0"/>
                </a:solidFill>
                <a:latin typeface="Tahoma"/>
                <a:cs typeface="Tahoma"/>
              </a:rPr>
              <a:t>¿</a:t>
            </a:r>
            <a:r>
              <a:rPr lang="en-GB" sz="900" b="1" spc="10" dirty="0" err="1">
                <a:solidFill>
                  <a:srgbClr val="006FC0"/>
                </a:solidFill>
                <a:latin typeface="Tahoma"/>
                <a:cs typeface="Tahoma"/>
              </a:rPr>
              <a:t>Qué</a:t>
            </a:r>
            <a:r>
              <a:rPr lang="en-GB" sz="900" b="1" spc="10" dirty="0">
                <a:solidFill>
                  <a:srgbClr val="006FC0"/>
                </a:solidFill>
                <a:latin typeface="Tahoma"/>
                <a:cs typeface="Tahoma"/>
              </a:rPr>
              <a:t> vas a </a:t>
            </a:r>
            <a:r>
              <a:rPr lang="en-GB" sz="900" b="1" spc="10" dirty="0" err="1">
                <a:solidFill>
                  <a:srgbClr val="006FC0"/>
                </a:solidFill>
                <a:latin typeface="Tahoma"/>
                <a:cs typeface="Tahoma"/>
              </a:rPr>
              <a:t>hacer</a:t>
            </a:r>
            <a:r>
              <a:rPr lang="en-GB" sz="900" b="1" spc="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10" dirty="0" err="1">
                <a:solidFill>
                  <a:srgbClr val="006FC0"/>
                </a:solidFill>
                <a:latin typeface="Tahoma"/>
                <a:cs typeface="Tahoma"/>
              </a:rPr>
              <a:t>el</a:t>
            </a:r>
            <a:r>
              <a:rPr lang="en-GB" sz="900" b="1" spc="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10" dirty="0" err="1">
                <a:solidFill>
                  <a:srgbClr val="006FC0"/>
                </a:solidFill>
                <a:latin typeface="Tahoma"/>
                <a:cs typeface="Tahoma"/>
              </a:rPr>
              <a:t>próximo</a:t>
            </a:r>
            <a:r>
              <a:rPr lang="en-GB" sz="900" b="1" spc="10" dirty="0">
                <a:solidFill>
                  <a:srgbClr val="006FC0"/>
                </a:solidFill>
                <a:latin typeface="Tahoma"/>
                <a:cs typeface="Tahoma"/>
              </a:rPr>
              <a:t> fin de </a:t>
            </a:r>
            <a:r>
              <a:rPr lang="en-GB" sz="900" b="1" spc="10" dirty="0" err="1">
                <a:solidFill>
                  <a:srgbClr val="006FC0"/>
                </a:solidFill>
                <a:latin typeface="Tahoma"/>
                <a:cs typeface="Tahoma"/>
              </a:rPr>
              <a:t>semana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25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900" spc="20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006FC0"/>
                </a:solidFill>
                <a:latin typeface="Verdana"/>
                <a:cs typeface="Verdana"/>
              </a:rPr>
              <a:t>are 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g</a:t>
            </a:r>
            <a:r>
              <a:rPr sz="900" spc="-2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g</a:t>
            </a:r>
            <a:r>
              <a:rPr sz="900" spc="-9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xt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ee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67147" y="132715"/>
            <a:ext cx="1712595" cy="3397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lang="en-GB" sz="900" b="1" spc="-80" dirty="0">
                <a:solidFill>
                  <a:srgbClr val="006FC0"/>
                </a:solidFill>
                <a:latin typeface="Verdana"/>
              </a:rPr>
              <a:t>¿</a:t>
            </a:r>
            <a:r>
              <a:rPr lang="en-GB" sz="900" b="1" spc="-80" dirty="0" err="1">
                <a:solidFill>
                  <a:srgbClr val="006FC0"/>
                </a:solidFill>
                <a:latin typeface="Verdana"/>
              </a:rPr>
              <a:t>Qué</a:t>
            </a:r>
            <a:r>
              <a:rPr lang="en-GB" sz="900" b="1" spc="-80" dirty="0">
                <a:solidFill>
                  <a:srgbClr val="006FC0"/>
                </a:solidFill>
                <a:latin typeface="Verdana"/>
              </a:rPr>
              <a:t> </a:t>
            </a:r>
            <a:r>
              <a:rPr lang="en-GB" sz="900" b="1" spc="-80" dirty="0" err="1">
                <a:solidFill>
                  <a:srgbClr val="006FC0"/>
                </a:solidFill>
                <a:latin typeface="Verdana"/>
                <a:cs typeface="Verdana"/>
              </a:rPr>
              <a:t>hiciste</a:t>
            </a:r>
            <a:r>
              <a:rPr lang="en-GB" sz="900" b="1" spc="-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006FC0"/>
                </a:solidFill>
                <a:latin typeface="Verdana"/>
                <a:cs typeface="Verdana"/>
              </a:rPr>
              <a:t>ayer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900" spc="-10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-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55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9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do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</a:t>
            </a:r>
            <a:r>
              <a:rPr sz="900" spc="-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105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5" dirty="0">
                <a:solidFill>
                  <a:srgbClr val="006FC0"/>
                </a:solidFill>
                <a:latin typeface="Verdana"/>
                <a:cs typeface="Verdana"/>
              </a:rPr>
              <a:t>y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34153" y="4721097"/>
            <a:ext cx="2172335" cy="633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799"/>
              </a:lnSpc>
              <a:spcBef>
                <a:spcPts val="95"/>
              </a:spcBef>
            </a:pP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¿Que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te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gusta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hacer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en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tu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tiempo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 libre?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(</a:t>
            </a:r>
            <a:r>
              <a:rPr lang="en-GB" sz="900" b="1" spc="-10" dirty="0">
                <a:solidFill>
                  <a:srgbClr val="006FC0"/>
                </a:solidFill>
                <a:latin typeface="Tahoma"/>
                <a:cs typeface="Tahoma"/>
              </a:rPr>
              <a:t>con </a:t>
            </a:r>
            <a:r>
              <a:rPr lang="en-GB" sz="900" b="1" spc="-10" dirty="0" err="1">
                <a:solidFill>
                  <a:srgbClr val="006FC0"/>
                </a:solidFill>
                <a:latin typeface="Tahoma"/>
                <a:cs typeface="Tahoma"/>
              </a:rPr>
              <a:t>familia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/</a:t>
            </a:r>
            <a:r>
              <a:rPr sz="900" b="1" spc="-30" dirty="0" err="1">
                <a:solidFill>
                  <a:srgbClr val="006FC0"/>
                </a:solidFill>
                <a:latin typeface="Tahoma"/>
                <a:cs typeface="Tahoma"/>
              </a:rPr>
              <a:t>ami</a:t>
            </a:r>
            <a:r>
              <a:rPr lang="en-GB" sz="900" b="1" spc="-30" dirty="0" err="1">
                <a:solidFill>
                  <a:srgbClr val="006FC0"/>
                </a:solidFill>
                <a:latin typeface="Tahoma"/>
                <a:cs typeface="Tahoma"/>
              </a:rPr>
              <a:t>gos</a:t>
            </a:r>
            <a:r>
              <a:rPr sz="900" b="1" spc="-30" dirty="0">
                <a:solidFill>
                  <a:srgbClr val="006FC0"/>
                </a:solidFill>
                <a:latin typeface="Tahoma"/>
                <a:cs typeface="Tahoma"/>
              </a:rPr>
              <a:t>)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(what </a:t>
            </a:r>
            <a:r>
              <a:rPr sz="900" spc="-30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lang="en-GB" sz="900" spc="5" dirty="0">
                <a:solidFill>
                  <a:srgbClr val="006FC0"/>
                </a:solidFill>
                <a:latin typeface="Verdana"/>
                <a:cs typeface="Verdana"/>
              </a:rPr>
              <a:t>in your free time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5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it</a:t>
            </a:r>
            <a:r>
              <a:rPr sz="900" spc="-15" dirty="0">
                <a:solidFill>
                  <a:srgbClr val="006FC0"/>
                </a:solidFill>
                <a:latin typeface="Verdana"/>
                <a:cs typeface="Verdana"/>
              </a:rPr>
              <a:t>h  </a:t>
            </a:r>
            <a:r>
              <a:rPr sz="900" spc="-35" dirty="0">
                <a:solidFill>
                  <a:srgbClr val="006FC0"/>
                </a:solidFill>
                <a:latin typeface="Verdana"/>
                <a:cs typeface="Verdana"/>
              </a:rPr>
              <a:t>f</a:t>
            </a:r>
            <a:r>
              <a:rPr sz="900" spc="70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ly</a:t>
            </a:r>
            <a:r>
              <a:rPr sz="900" spc="-30" dirty="0">
                <a:solidFill>
                  <a:srgbClr val="006FC0"/>
                </a:solidFill>
                <a:latin typeface="Verdana"/>
                <a:cs typeface="Verdana"/>
              </a:rPr>
              <a:t>/</a:t>
            </a:r>
            <a:r>
              <a:rPr sz="900" spc="-20" dirty="0">
                <a:solidFill>
                  <a:srgbClr val="006FC0"/>
                </a:solidFill>
                <a:latin typeface="Verdana"/>
                <a:cs typeface="Verdana"/>
              </a:rPr>
              <a:t>f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15" dirty="0">
                <a:solidFill>
                  <a:srgbClr val="006FC0"/>
                </a:solidFill>
                <a:latin typeface="Verdana"/>
                <a:cs typeface="Verdana"/>
              </a:rPr>
              <a:t>en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120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30" dirty="0">
                <a:solidFill>
                  <a:srgbClr val="006FC0"/>
                </a:solidFill>
                <a:latin typeface="Verdana"/>
                <a:cs typeface="Verdana"/>
              </a:rPr>
              <a:t>?)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40167" y="1084579"/>
            <a:ext cx="1744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Conjugate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the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006FC0"/>
                </a:solidFill>
                <a:latin typeface="Tahoma"/>
                <a:cs typeface="Tahoma"/>
              </a:rPr>
              <a:t>following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006FC0"/>
                </a:solidFill>
                <a:latin typeface="Tahoma"/>
                <a:cs typeface="Tahoma"/>
              </a:rPr>
              <a:t>verbs </a:t>
            </a:r>
            <a:r>
              <a:rPr sz="900" b="1" spc="-80" dirty="0">
                <a:solidFill>
                  <a:srgbClr val="006FC0"/>
                </a:solidFill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32408"/>
              </p:ext>
            </p:extLst>
          </p:nvPr>
        </p:nvGraphicFramePr>
        <p:xfrm>
          <a:off x="7917560" y="1542541"/>
          <a:ext cx="3962400" cy="2115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present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3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Vivir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4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Estudiar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" dirty="0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come</a:t>
                      </a:r>
                      <a:r>
                        <a:rPr sz="1050" b="1" spc="-5" dirty="0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2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salir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3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beber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6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20" dirty="0" err="1">
                          <a:solidFill>
                            <a:srgbClr val="006FC0"/>
                          </a:solidFill>
                          <a:latin typeface="Tahoma"/>
                          <a:ea typeface="+mn-ea"/>
                          <a:cs typeface="Tahoma"/>
                        </a:rPr>
                        <a:t>hablar</a:t>
                      </a:r>
                      <a:endParaRPr sz="1050" b="1" spc="-20" dirty="0">
                        <a:solidFill>
                          <a:srgbClr val="006FC0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4967985" y="5947054"/>
            <a:ext cx="1956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90" dirty="0">
                <a:solidFill>
                  <a:srgbClr val="006FC0"/>
                </a:solidFill>
                <a:latin typeface="Tahoma"/>
                <a:cs typeface="Tahoma"/>
              </a:rPr>
              <a:t>List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5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ne</a:t>
            </a:r>
            <a:r>
              <a:rPr sz="900" b="1" spc="15" dirty="0">
                <a:solidFill>
                  <a:srgbClr val="006FC0"/>
                </a:solidFill>
                <a:latin typeface="Tahoma"/>
                <a:cs typeface="Tahoma"/>
              </a:rPr>
              <a:t>g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114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ive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200" dirty="0">
                <a:solidFill>
                  <a:srgbClr val="006FC0"/>
                </a:solidFill>
                <a:latin typeface="Tahoma"/>
                <a:cs typeface="Tahoma"/>
              </a:rPr>
              <a:t>+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5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6FC0"/>
                </a:solidFill>
                <a:latin typeface="Tahoma"/>
                <a:cs typeface="Tahoma"/>
              </a:rPr>
              <a:t>p</a:t>
            </a:r>
            <a:r>
              <a:rPr sz="900" b="1" spc="-60" dirty="0">
                <a:solidFill>
                  <a:srgbClr val="006FC0"/>
                </a:solidFill>
                <a:latin typeface="Tahoma"/>
                <a:cs typeface="Tahoma"/>
              </a:rPr>
              <a:t>osit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ive </a:t>
            </a:r>
            <a:r>
              <a:rPr sz="900" b="1" spc="15" dirty="0">
                <a:solidFill>
                  <a:srgbClr val="006FC0"/>
                </a:solidFill>
                <a:latin typeface="Tahoma"/>
                <a:cs typeface="Tahoma"/>
              </a:rPr>
              <a:t>o</a:t>
            </a:r>
            <a:r>
              <a:rPr sz="900" b="1" spc="25" dirty="0">
                <a:solidFill>
                  <a:srgbClr val="006FC0"/>
                </a:solidFill>
                <a:latin typeface="Tahoma"/>
                <a:cs typeface="Tahoma"/>
              </a:rPr>
              <a:t>p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inions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40167" y="4504182"/>
            <a:ext cx="37401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b="1" spc="-80" dirty="0">
                <a:solidFill>
                  <a:srgbClr val="006FC0"/>
                </a:solidFill>
                <a:latin typeface="Tahoma"/>
                <a:cs typeface="Tahoma"/>
              </a:rPr>
              <a:t>Write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55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006FC0"/>
                </a:solidFill>
                <a:latin typeface="Tahoma"/>
                <a:cs typeface="Tahoma"/>
              </a:rPr>
              <a:t>paragraph </a:t>
            </a:r>
            <a:r>
              <a:rPr sz="1000" b="1" spc="-30" dirty="0">
                <a:solidFill>
                  <a:srgbClr val="006FC0"/>
                </a:solidFill>
                <a:latin typeface="Tahoma"/>
                <a:cs typeface="Tahoma"/>
              </a:rPr>
              <a:t>introducing</a:t>
            </a:r>
            <a:r>
              <a:rPr sz="1000" b="1" spc="-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45" dirty="0">
                <a:solidFill>
                  <a:srgbClr val="006FC0"/>
                </a:solidFill>
                <a:latin typeface="Tahoma"/>
                <a:cs typeface="Tahoma"/>
              </a:rPr>
              <a:t>yourself.</a:t>
            </a:r>
            <a:r>
              <a:rPr sz="1000" b="1" spc="-3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10" dirty="0">
                <a:solidFill>
                  <a:srgbClr val="006FC0"/>
                </a:solidFill>
                <a:latin typeface="Tahoma"/>
                <a:cs typeface="Tahoma"/>
              </a:rPr>
              <a:t>Give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as</a:t>
            </a:r>
            <a:r>
              <a:rPr sz="10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006FC0"/>
                </a:solidFill>
                <a:latin typeface="Tahoma"/>
                <a:cs typeface="Tahoma"/>
              </a:rPr>
              <a:t>much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50" dirty="0">
                <a:solidFill>
                  <a:srgbClr val="006FC0"/>
                </a:solidFill>
                <a:latin typeface="Tahoma"/>
                <a:cs typeface="Tahoma"/>
              </a:rPr>
              <a:t>info</a:t>
            </a:r>
            <a:r>
              <a:rPr sz="1000" b="1" spc="-2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as </a:t>
            </a:r>
            <a:r>
              <a:rPr sz="1000" b="1" spc="-27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25" dirty="0">
                <a:solidFill>
                  <a:srgbClr val="006FC0"/>
                </a:solidFill>
                <a:latin typeface="Tahoma"/>
                <a:cs typeface="Tahoma"/>
              </a:rPr>
              <a:t>possible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FA1B8C-B713-4D33-8849-E68A0C39D510}"/>
              </a:ext>
            </a:extLst>
          </p:cNvPr>
          <p:cNvGrpSpPr/>
          <p:nvPr/>
        </p:nvGrpSpPr>
        <p:grpSpPr>
          <a:xfrm>
            <a:off x="930730" y="349336"/>
            <a:ext cx="2955470" cy="897803"/>
            <a:chOff x="930730" y="349336"/>
            <a:chExt cx="2955470" cy="897803"/>
          </a:xfrm>
        </p:grpSpPr>
        <p:sp>
          <p:nvSpPr>
            <p:cNvPr id="12" name="object 12"/>
            <p:cNvSpPr txBox="1"/>
            <p:nvPr/>
          </p:nvSpPr>
          <p:spPr>
            <a:xfrm rot="539929">
              <a:off x="930730" y="349336"/>
              <a:ext cx="1029719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Theme 1:</a:t>
              </a:r>
              <a:endParaRPr lang="en-GB" dirty="0">
                <a:cs typeface="Tahoma"/>
              </a:endParaRPr>
            </a:p>
          </p:txBody>
        </p:sp>
        <p:sp>
          <p:nvSpPr>
            <p:cNvPr id="23" name="object 12">
              <a:extLst>
                <a:ext uri="{FF2B5EF4-FFF2-40B4-BE49-F238E27FC236}">
                  <a16:creationId xmlns:a16="http://schemas.microsoft.com/office/drawing/2014/main" id="{41AB2A26-05FD-4A67-9EC8-6886BDB42080}"/>
                </a:ext>
              </a:extLst>
            </p:cNvPr>
            <p:cNvSpPr txBox="1"/>
            <p:nvPr/>
          </p:nvSpPr>
          <p:spPr>
            <a:xfrm rot="1549417">
              <a:off x="1859211" y="621021"/>
              <a:ext cx="782487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People</a:t>
              </a:r>
              <a:endParaRPr lang="en-GB" dirty="0">
                <a:cs typeface="Tahoma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09DC3C-C8F9-4499-9866-7DFE253C4827}"/>
                </a:ext>
              </a:extLst>
            </p:cNvPr>
            <p:cNvSpPr txBox="1"/>
            <p:nvPr/>
          </p:nvSpPr>
          <p:spPr>
            <a:xfrm rot="1192887">
              <a:off x="2465128" y="808657"/>
              <a:ext cx="5984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and</a:t>
              </a:r>
              <a:endParaRPr lang="en-GB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574397-EFEE-4941-AEE3-84210E9E8AF8}"/>
                </a:ext>
              </a:extLst>
            </p:cNvPr>
            <p:cNvSpPr txBox="1"/>
            <p:nvPr/>
          </p:nvSpPr>
          <p:spPr>
            <a:xfrm>
              <a:off x="2895600" y="877807"/>
              <a:ext cx="9906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Lifestyle</a:t>
              </a:r>
              <a:endParaRPr lang="en-GB" dirty="0"/>
            </a:p>
          </p:txBody>
        </p:sp>
      </p:grpSp>
      <p:sp>
        <p:nvSpPr>
          <p:cNvPr id="28" name="object 14">
            <a:extLst>
              <a:ext uri="{FF2B5EF4-FFF2-40B4-BE49-F238E27FC236}">
                <a16:creationId xmlns:a16="http://schemas.microsoft.com/office/drawing/2014/main" id="{54291D87-5E72-4D74-824D-547EF5F6AF6B}"/>
              </a:ext>
            </a:extLst>
          </p:cNvPr>
          <p:cNvSpPr txBox="1"/>
          <p:nvPr/>
        </p:nvSpPr>
        <p:spPr>
          <a:xfrm>
            <a:off x="312040" y="1676400"/>
            <a:ext cx="1480184" cy="1476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 algn="ctr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006FC0"/>
                </a:solidFill>
                <a:latin typeface="Verdana"/>
                <a:cs typeface="Verdana"/>
              </a:rPr>
              <a:t>List 5 jobs</a:t>
            </a:r>
            <a:endParaRPr sz="900" b="1" dirty="0">
              <a:solidFill>
                <a:srgbClr val="006FC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731770" y="1746684"/>
            <a:ext cx="1708150" cy="4329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385445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6F2F9F"/>
                </a:solidFill>
                <a:latin typeface="Verdana"/>
              </a:rPr>
              <a:t>¿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Qué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deportes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te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gustan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? </a:t>
            </a:r>
            <a:r>
              <a:rPr lang="en-GB" sz="900" dirty="0">
                <a:solidFill>
                  <a:srgbClr val="6F2F9F"/>
                </a:solidFill>
                <a:latin typeface="Verdana"/>
                <a:cs typeface="Verdana"/>
              </a:rPr>
              <a:t>(Which sports do you like?)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72313" y="4175887"/>
            <a:ext cx="172886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90" dirty="0">
                <a:solidFill>
                  <a:srgbClr val="6F2F9F"/>
                </a:solidFill>
                <a:latin typeface="Tahoma"/>
                <a:cs typeface="Tahoma"/>
              </a:rPr>
              <a:t>List 5 famous Spanish people (not just footballers!) 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34153" y="4721097"/>
            <a:ext cx="2209800" cy="474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</a:pPr>
            <a:r>
              <a:rPr lang="en-GB" sz="900" b="1" spc="-80" dirty="0">
                <a:solidFill>
                  <a:srgbClr val="6F2F9F"/>
                </a:solidFill>
                <a:latin typeface="Verdana"/>
              </a:rPr>
              <a:t>¿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Cómo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celebras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tu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cumplea</a:t>
            </a:r>
            <a:r>
              <a:rPr lang="en-GB" sz="900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ñ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os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normalmente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? </a:t>
            </a:r>
            <a:r>
              <a:rPr sz="900" spc="-114" dirty="0">
                <a:solidFill>
                  <a:srgbClr val="6F2F9F"/>
                </a:solidFill>
                <a:latin typeface="Verdana"/>
                <a:cs typeface="Verdana"/>
              </a:rPr>
              <a:t>(</a:t>
            </a:r>
            <a:r>
              <a:rPr lang="en-GB" sz="900" spc="5" dirty="0">
                <a:solidFill>
                  <a:srgbClr val="6F2F9F"/>
                </a:solidFill>
                <a:latin typeface="Verdana"/>
                <a:cs typeface="Verdana"/>
              </a:rPr>
              <a:t>How do you celebrate your birthday normally?)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40167" y="1084579"/>
            <a:ext cx="1744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6F2F9F"/>
                </a:solidFill>
                <a:latin typeface="Tahoma"/>
                <a:cs typeface="Tahoma"/>
              </a:rPr>
              <a:t>Conjugate</a:t>
            </a:r>
            <a:r>
              <a:rPr sz="9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6F2F9F"/>
                </a:solidFill>
                <a:latin typeface="Tahoma"/>
                <a:cs typeface="Tahoma"/>
              </a:rPr>
              <a:t>the</a:t>
            </a:r>
            <a:r>
              <a:rPr sz="900" b="1" spc="-1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6F2F9F"/>
                </a:solidFill>
                <a:latin typeface="Tahoma"/>
                <a:cs typeface="Tahoma"/>
              </a:rPr>
              <a:t>following</a:t>
            </a:r>
            <a:r>
              <a:rPr sz="900" b="1" spc="-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6F2F9F"/>
                </a:solidFill>
                <a:latin typeface="Tahoma"/>
                <a:cs typeface="Tahoma"/>
              </a:rPr>
              <a:t>verbs </a:t>
            </a:r>
            <a:r>
              <a:rPr sz="900" b="1" spc="-80" dirty="0">
                <a:solidFill>
                  <a:srgbClr val="6F2F9F"/>
                </a:solidFill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48983"/>
              </p:ext>
            </p:extLst>
          </p:nvPr>
        </p:nvGraphicFramePr>
        <p:xfrm>
          <a:off x="7917560" y="1542541"/>
          <a:ext cx="3962400" cy="1760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6F2F9F"/>
                          </a:solidFill>
                          <a:latin typeface="Calibri"/>
                          <a:cs typeface="Calibri"/>
                        </a:rPr>
                        <a:t>present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dirty="0">
                          <a:solidFill>
                            <a:srgbClr val="6F2F9F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6F2F9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spc="10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Jugar</a:t>
                      </a:r>
                      <a:endParaRPr lang="en-GB"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10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hacer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ver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chatear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5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mirar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60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escuchar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4967985" y="5947055"/>
            <a:ext cx="15852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90" dirty="0">
                <a:solidFill>
                  <a:srgbClr val="6F2F9F"/>
                </a:solidFill>
                <a:latin typeface="Tahoma"/>
                <a:cs typeface="Tahoma"/>
              </a:rPr>
              <a:t>List</a:t>
            </a:r>
            <a:r>
              <a:rPr sz="900" b="1" spc="-1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F2F9F"/>
                </a:solidFill>
                <a:latin typeface="Tahoma"/>
                <a:cs typeface="Tahoma"/>
              </a:rPr>
              <a:t>5</a:t>
            </a:r>
            <a:r>
              <a:rPr sz="9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lang="en-GB" sz="900" b="1" spc="-40" dirty="0">
                <a:solidFill>
                  <a:srgbClr val="6F2F9F"/>
                </a:solidFill>
                <a:latin typeface="Tahoma"/>
                <a:cs typeface="Tahoma"/>
              </a:rPr>
              <a:t>Spanish celebrations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40167" y="4504182"/>
            <a:ext cx="35191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b="1" spc="-80" dirty="0">
                <a:solidFill>
                  <a:srgbClr val="6F2F9F"/>
                </a:solidFill>
                <a:latin typeface="Tahoma"/>
                <a:cs typeface="Tahoma"/>
              </a:rPr>
              <a:t>Write</a:t>
            </a:r>
            <a:r>
              <a:rPr sz="1000" b="1" spc="-7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55" dirty="0">
                <a:solidFill>
                  <a:srgbClr val="6F2F9F"/>
                </a:solidFill>
                <a:latin typeface="Tahoma"/>
                <a:cs typeface="Tahoma"/>
              </a:rPr>
              <a:t>a </a:t>
            </a:r>
            <a:r>
              <a:rPr sz="1000" b="1" spc="-5" dirty="0">
                <a:solidFill>
                  <a:srgbClr val="6F2F9F"/>
                </a:solidFill>
                <a:latin typeface="Tahoma"/>
                <a:cs typeface="Tahoma"/>
              </a:rPr>
              <a:t>paragraph </a:t>
            </a:r>
            <a:r>
              <a:rPr sz="1000" b="1" spc="-15" dirty="0">
                <a:solidFill>
                  <a:srgbClr val="6F2F9F"/>
                </a:solidFill>
                <a:latin typeface="Tahoma"/>
                <a:cs typeface="Tahoma"/>
              </a:rPr>
              <a:t>about </a:t>
            </a:r>
            <a:r>
              <a:rPr lang="en-GB" sz="1000" b="1" spc="-40" dirty="0">
                <a:solidFill>
                  <a:srgbClr val="6F2F9F"/>
                </a:solidFill>
                <a:latin typeface="Tahoma"/>
                <a:cs typeface="Tahoma"/>
              </a:rPr>
              <a:t>what you do in your free time</a:t>
            </a:r>
            <a:r>
              <a:rPr sz="1000" b="1" spc="-25" dirty="0">
                <a:solidFill>
                  <a:srgbClr val="6F2F9F"/>
                </a:solidFill>
                <a:latin typeface="Tahoma"/>
                <a:cs typeface="Tahoma"/>
              </a:rPr>
              <a:t>, </a:t>
            </a:r>
            <a:r>
              <a:rPr sz="1000" b="1" spc="-55" dirty="0">
                <a:solidFill>
                  <a:srgbClr val="6F2F9F"/>
                </a:solidFill>
                <a:latin typeface="Tahoma"/>
                <a:cs typeface="Tahoma"/>
              </a:rPr>
              <a:t>in </a:t>
            </a:r>
            <a:r>
              <a:rPr sz="1000" b="1" spc="-80" dirty="0">
                <a:solidFill>
                  <a:srgbClr val="6F2F9F"/>
                </a:solidFill>
                <a:latin typeface="Tahoma"/>
                <a:cs typeface="Tahoma"/>
              </a:rPr>
              <a:t>3 </a:t>
            </a:r>
            <a:r>
              <a:rPr sz="1000" b="1" spc="-40" dirty="0">
                <a:solidFill>
                  <a:srgbClr val="6F2F9F"/>
                </a:solidFill>
                <a:latin typeface="Tahoma"/>
                <a:cs typeface="Tahoma"/>
              </a:rPr>
              <a:t>tenses </a:t>
            </a:r>
            <a:r>
              <a:rPr sz="1000" b="1" spc="-80" dirty="0">
                <a:solidFill>
                  <a:srgbClr val="6F2F9F"/>
                </a:solidFill>
                <a:latin typeface="Tahoma"/>
                <a:cs typeface="Tahoma"/>
              </a:rPr>
              <a:t>( </a:t>
            </a:r>
            <a:r>
              <a:rPr sz="1000" b="1" spc="-30" dirty="0">
                <a:solidFill>
                  <a:srgbClr val="6F2F9F"/>
                </a:solidFill>
                <a:latin typeface="Tahoma"/>
                <a:cs typeface="Tahoma"/>
              </a:rPr>
              <a:t>past, </a:t>
            </a:r>
            <a:r>
              <a:rPr sz="1000" b="1" spc="-28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-60" dirty="0">
                <a:solidFill>
                  <a:srgbClr val="6F2F9F"/>
                </a:solidFill>
                <a:latin typeface="Tahoma"/>
                <a:cs typeface="Tahoma"/>
              </a:rPr>
              <a:t>p</a:t>
            </a:r>
            <a:r>
              <a:rPr sz="1000" b="1" spc="-35" dirty="0">
                <a:solidFill>
                  <a:srgbClr val="6F2F9F"/>
                </a:solidFill>
                <a:latin typeface="Tahoma"/>
                <a:cs typeface="Tahoma"/>
              </a:rPr>
              <a:t>r</a:t>
            </a:r>
            <a:r>
              <a:rPr sz="1000" b="1" spc="-25" dirty="0">
                <a:solidFill>
                  <a:srgbClr val="6F2F9F"/>
                </a:solidFill>
                <a:latin typeface="Tahoma"/>
                <a:cs typeface="Tahoma"/>
              </a:rPr>
              <a:t>e</a:t>
            </a:r>
            <a:r>
              <a:rPr sz="1000" b="1" spc="-20" dirty="0">
                <a:solidFill>
                  <a:srgbClr val="6F2F9F"/>
                </a:solidFill>
                <a:latin typeface="Tahoma"/>
                <a:cs typeface="Tahoma"/>
              </a:rPr>
              <a:t>s</a:t>
            </a:r>
            <a:r>
              <a:rPr sz="1000" b="1" spc="-50" dirty="0">
                <a:solidFill>
                  <a:srgbClr val="6F2F9F"/>
                </a:solidFill>
                <a:latin typeface="Tahoma"/>
                <a:cs typeface="Tahoma"/>
              </a:rPr>
              <a:t>en</a:t>
            </a:r>
            <a:r>
              <a:rPr sz="1000" b="1" spc="-30" dirty="0">
                <a:solidFill>
                  <a:srgbClr val="6F2F9F"/>
                </a:solidFill>
                <a:latin typeface="Tahoma"/>
                <a:cs typeface="Tahoma"/>
              </a:rPr>
              <a:t>t</a:t>
            </a:r>
            <a:r>
              <a:rPr sz="10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-225" dirty="0">
                <a:solidFill>
                  <a:srgbClr val="6F2F9F"/>
                </a:solidFill>
                <a:latin typeface="Tahoma"/>
                <a:cs typeface="Tahoma"/>
              </a:rPr>
              <a:t>+</a:t>
            </a:r>
            <a:r>
              <a:rPr sz="10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-110" dirty="0">
                <a:solidFill>
                  <a:srgbClr val="6F2F9F"/>
                </a:solidFill>
                <a:latin typeface="Tahoma"/>
                <a:cs typeface="Tahoma"/>
              </a:rPr>
              <a:t>f</a:t>
            </a:r>
            <a:r>
              <a:rPr sz="1000" b="1" spc="-105" dirty="0">
                <a:solidFill>
                  <a:srgbClr val="6F2F9F"/>
                </a:solidFill>
                <a:latin typeface="Tahoma"/>
                <a:cs typeface="Tahoma"/>
              </a:rPr>
              <a:t>u</a:t>
            </a:r>
            <a:r>
              <a:rPr sz="1000" b="1" spc="-65" dirty="0">
                <a:solidFill>
                  <a:srgbClr val="6F2F9F"/>
                </a:solidFill>
                <a:latin typeface="Tahoma"/>
                <a:cs typeface="Tahoma"/>
              </a:rPr>
              <a:t>t</a:t>
            </a:r>
            <a:r>
              <a:rPr sz="1000" b="1" spc="-100" dirty="0">
                <a:solidFill>
                  <a:srgbClr val="6F2F9F"/>
                </a:solidFill>
                <a:latin typeface="Tahoma"/>
                <a:cs typeface="Tahoma"/>
              </a:rPr>
              <a:t>u</a:t>
            </a:r>
            <a:r>
              <a:rPr sz="1000" b="1" spc="-60" dirty="0">
                <a:solidFill>
                  <a:srgbClr val="6F2F9F"/>
                </a:solidFill>
                <a:latin typeface="Tahoma"/>
                <a:cs typeface="Tahoma"/>
              </a:rPr>
              <a:t>r</a:t>
            </a:r>
            <a:r>
              <a:rPr sz="1000" b="1" spc="-25" dirty="0">
                <a:solidFill>
                  <a:srgbClr val="6F2F9F"/>
                </a:solidFill>
                <a:latin typeface="Tahoma"/>
                <a:cs typeface="Tahoma"/>
              </a:rPr>
              <a:t>e)</a:t>
            </a:r>
            <a:endParaRPr sz="1000" dirty="0">
              <a:latin typeface="Tahoma"/>
              <a:cs typeface="Tahoma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6B7AAF-C89C-482D-A01C-25B256653269}"/>
              </a:ext>
            </a:extLst>
          </p:cNvPr>
          <p:cNvGrpSpPr/>
          <p:nvPr/>
        </p:nvGrpSpPr>
        <p:grpSpPr>
          <a:xfrm>
            <a:off x="1027578" y="374077"/>
            <a:ext cx="2479673" cy="881223"/>
            <a:chOff x="920896" y="341948"/>
            <a:chExt cx="2479673" cy="881223"/>
          </a:xfrm>
        </p:grpSpPr>
        <p:sp>
          <p:nvSpPr>
            <p:cNvPr id="24" name="object 12">
              <a:extLst>
                <a:ext uri="{FF2B5EF4-FFF2-40B4-BE49-F238E27FC236}">
                  <a16:creationId xmlns:a16="http://schemas.microsoft.com/office/drawing/2014/main" id="{E868BF19-EE80-4D15-AA35-0DD8D94886FF}"/>
                </a:ext>
              </a:extLst>
            </p:cNvPr>
            <p:cNvSpPr txBox="1"/>
            <p:nvPr/>
          </p:nvSpPr>
          <p:spPr>
            <a:xfrm rot="868806">
              <a:off x="920896" y="341948"/>
              <a:ext cx="1029719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6F2F9F"/>
                  </a:solidFill>
                  <a:cs typeface="Tahoma"/>
                </a:rPr>
                <a:t>Theme 2:</a:t>
              </a:r>
              <a:endParaRPr lang="en-GB" dirty="0">
                <a:solidFill>
                  <a:srgbClr val="6F2F9F"/>
                </a:solidFill>
                <a:cs typeface="Tahoma"/>
              </a:endParaRPr>
            </a:p>
          </p:txBody>
        </p:sp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A63002A8-93DE-4B0A-973C-557AB7868F50}"/>
                </a:ext>
              </a:extLst>
            </p:cNvPr>
            <p:cNvSpPr txBox="1"/>
            <p:nvPr/>
          </p:nvSpPr>
          <p:spPr>
            <a:xfrm rot="1549417">
              <a:off x="1818547" y="623164"/>
              <a:ext cx="782487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6F2F9F"/>
                  </a:solidFill>
                  <a:cs typeface="Tahoma"/>
                </a:rPr>
                <a:t>Popular</a:t>
              </a:r>
              <a:endParaRPr lang="en-GB" dirty="0">
                <a:solidFill>
                  <a:srgbClr val="6F2F9F"/>
                </a:solidFill>
                <a:cs typeface="Tahoma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2D4FA8-9E9B-4B61-B3CE-E5D9A6239607}"/>
                </a:ext>
              </a:extLst>
            </p:cNvPr>
            <p:cNvSpPr txBox="1"/>
            <p:nvPr/>
          </p:nvSpPr>
          <p:spPr>
            <a:xfrm rot="705248">
              <a:off x="2428231" y="853839"/>
              <a:ext cx="9723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 </a:t>
              </a:r>
              <a:r>
                <a:rPr lang="en-GB" b="1" spc="10" dirty="0">
                  <a:solidFill>
                    <a:srgbClr val="6F2F9F"/>
                  </a:solidFill>
                  <a:cs typeface="Tahoma"/>
                </a:rPr>
                <a:t>Culture</a:t>
              </a:r>
              <a:endParaRPr lang="en-GB" dirty="0">
                <a:solidFill>
                  <a:srgbClr val="6F2F9F"/>
                </a:solidFill>
              </a:endParaRPr>
            </a:p>
          </p:txBody>
        </p:sp>
      </p:grpSp>
      <p:sp>
        <p:nvSpPr>
          <p:cNvPr id="28" name="object 18">
            <a:extLst>
              <a:ext uri="{FF2B5EF4-FFF2-40B4-BE49-F238E27FC236}">
                <a16:creationId xmlns:a16="http://schemas.microsoft.com/office/drawing/2014/main" id="{8DA0A0ED-C16E-413B-AC5D-D6C488163198}"/>
              </a:ext>
            </a:extLst>
          </p:cNvPr>
          <p:cNvSpPr txBox="1"/>
          <p:nvPr/>
        </p:nvSpPr>
        <p:spPr>
          <a:xfrm>
            <a:off x="2769144" y="3987675"/>
            <a:ext cx="1708150" cy="15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</a:pP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List 5 types of film genres   </a:t>
            </a:r>
            <a:endParaRPr sz="900" b="1" dirty="0">
              <a:solidFill>
                <a:srgbClr val="6F2F9F"/>
              </a:solidFill>
              <a:latin typeface="Verdana"/>
              <a:cs typeface="Verdana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78C8DBF7-AE85-458A-9AD4-7DD9753A02B5}"/>
              </a:ext>
            </a:extLst>
          </p:cNvPr>
          <p:cNvSpPr txBox="1"/>
          <p:nvPr/>
        </p:nvSpPr>
        <p:spPr>
          <a:xfrm>
            <a:off x="4845050" y="76200"/>
            <a:ext cx="1860550" cy="4329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6F2F9F"/>
                </a:solidFill>
                <a:latin typeface="Verdana"/>
              </a:rPr>
              <a:t>¿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Qué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vas a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ver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en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la tele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esta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noche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? </a:t>
            </a:r>
            <a:r>
              <a:rPr lang="en-GB" sz="900" dirty="0">
                <a:solidFill>
                  <a:srgbClr val="6F2F9F"/>
                </a:solidFill>
                <a:latin typeface="Verdana"/>
                <a:cs typeface="Verdana"/>
              </a:rPr>
              <a:t>(What are you going to watch on tv tonight?)</a:t>
            </a: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606F8385-3CC6-4641-A5B2-3BB92CCC104E}"/>
              </a:ext>
            </a:extLst>
          </p:cNvPr>
          <p:cNvSpPr txBox="1"/>
          <p:nvPr/>
        </p:nvSpPr>
        <p:spPr>
          <a:xfrm>
            <a:off x="343791" y="1670231"/>
            <a:ext cx="1485010" cy="4329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6F2F9F"/>
                </a:solidFill>
                <a:latin typeface="Verdana"/>
              </a:rPr>
              <a:t>¿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Cuál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es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tu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fiesta </a:t>
            </a:r>
            <a:r>
              <a:rPr lang="en-GB" sz="900" b="1" dirty="0" err="1">
                <a:solidFill>
                  <a:srgbClr val="6F2F9F"/>
                </a:solidFill>
                <a:latin typeface="Verdana"/>
              </a:rPr>
              <a:t>favorita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? </a:t>
            </a:r>
            <a:r>
              <a:rPr lang="en-GB" sz="900" dirty="0">
                <a:solidFill>
                  <a:srgbClr val="6F2F9F"/>
                </a:solidFill>
                <a:latin typeface="Verdana"/>
                <a:cs typeface="Verdana"/>
              </a:rPr>
              <a:t>(What’s your favourite celebration?)</a:t>
            </a:r>
          </a:p>
        </p:txBody>
      </p:sp>
      <p:sp>
        <p:nvSpPr>
          <p:cNvPr id="32" name="object 21">
            <a:extLst>
              <a:ext uri="{FF2B5EF4-FFF2-40B4-BE49-F238E27FC236}">
                <a16:creationId xmlns:a16="http://schemas.microsoft.com/office/drawing/2014/main" id="{C287E338-05D3-4A35-81FE-3D453DCCBF8D}"/>
              </a:ext>
            </a:extLst>
          </p:cNvPr>
          <p:cNvSpPr txBox="1"/>
          <p:nvPr/>
        </p:nvSpPr>
        <p:spPr>
          <a:xfrm>
            <a:off x="150542" y="6046865"/>
            <a:ext cx="15852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>
                <a:solidFill>
                  <a:srgbClr val="6F2F9F"/>
                </a:solidFill>
                <a:latin typeface="Tahoma"/>
                <a:cs typeface="Tahoma"/>
              </a:rPr>
              <a:t>List 5 types of music genre</a:t>
            </a:r>
            <a:endParaRPr sz="900" b="1" dirty="0">
              <a:solidFill>
                <a:srgbClr val="6F2F9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683891" y="1719199"/>
            <a:ext cx="1878964" cy="43037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indent="385445">
              <a:lnSpc>
                <a:spcPct val="101899"/>
              </a:lnSpc>
              <a:spcBef>
                <a:spcPts val="140"/>
              </a:spcBef>
            </a:pP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¿</a:t>
            </a:r>
            <a:r>
              <a:rPr lang="en-GB" sz="900" b="1" dirty="0">
                <a:solidFill>
                  <a:srgbClr val="6F2F9F"/>
                </a:solidFill>
                <a:latin typeface="Verdana"/>
              </a:rPr>
              <a:t>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Dónde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vas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normalmente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de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vacaciones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? </a:t>
            </a:r>
            <a:r>
              <a:rPr lang="en-GB" sz="900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(Where do you normally go on holiday?)</a:t>
            </a:r>
            <a:endParaRPr sz="9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2128" y="131444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10" dirty="0">
                <a:solidFill>
                  <a:srgbClr val="00AF50"/>
                </a:solidFill>
                <a:latin typeface="Tahoma"/>
                <a:cs typeface="Tahoma"/>
              </a:rPr>
              <a:t>List 5 places in town 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77205" y="4790058"/>
            <a:ext cx="2205355" cy="2876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05"/>
              </a:spcBef>
            </a:pP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¿Para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qué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utilizas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internet</a:t>
            </a:r>
            <a:r>
              <a:rPr lang="en-GB" sz="900" b="1" spc="-80" dirty="0">
                <a:solidFill>
                  <a:srgbClr val="00AF50"/>
                </a:solidFill>
                <a:latin typeface="Verdana"/>
                <a:cs typeface="Verdana"/>
              </a:rPr>
              <a:t>? </a:t>
            </a:r>
            <a:r>
              <a:rPr lang="en-GB" sz="900" spc="-80" dirty="0">
                <a:solidFill>
                  <a:srgbClr val="00AF50"/>
                </a:solidFill>
                <a:latin typeface="Verdana"/>
                <a:cs typeface="Verdana"/>
              </a:rPr>
              <a:t>(What do you do on the Internet?)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40167" y="1084579"/>
            <a:ext cx="1744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00AF50"/>
                </a:solidFill>
                <a:latin typeface="Tahoma"/>
                <a:cs typeface="Tahoma"/>
              </a:rPr>
              <a:t>Conjugate</a:t>
            </a:r>
            <a:r>
              <a:rPr sz="900" b="1" spc="-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00AF50"/>
                </a:solidFill>
                <a:latin typeface="Tahoma"/>
                <a:cs typeface="Tahoma"/>
              </a:rPr>
              <a:t>the</a:t>
            </a:r>
            <a:r>
              <a:rPr sz="900" b="1" spc="-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00AF50"/>
                </a:solidFill>
                <a:latin typeface="Tahoma"/>
                <a:cs typeface="Tahoma"/>
              </a:rPr>
              <a:t>following</a:t>
            </a:r>
            <a:r>
              <a:rPr sz="900" b="1" spc="-2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00AF50"/>
                </a:solidFill>
                <a:latin typeface="Tahoma"/>
                <a:cs typeface="Tahoma"/>
              </a:rPr>
              <a:t>verbs </a:t>
            </a:r>
            <a:r>
              <a:rPr sz="900" b="1" spc="-80" dirty="0">
                <a:solidFill>
                  <a:srgbClr val="00AF50"/>
                </a:solidFill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0443"/>
              </p:ext>
            </p:extLst>
          </p:nvPr>
        </p:nvGraphicFramePr>
        <p:xfrm>
          <a:off x="7917560" y="1542541"/>
          <a:ext cx="3962400" cy="201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present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5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viajar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0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ir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0" dirty="0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usar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45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enviar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70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proteger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15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visitar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80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recibir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7940167" y="4504182"/>
            <a:ext cx="343281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1000" b="1" spc="-80" dirty="0">
                <a:solidFill>
                  <a:srgbClr val="00AF50"/>
                </a:solidFill>
                <a:latin typeface="Tahoma"/>
                <a:cs typeface="Tahoma"/>
              </a:rPr>
              <a:t>Write a paragraph about where you  live using the past, present and future</a:t>
            </a:r>
            <a:endParaRPr sz="1000" dirty="0">
              <a:latin typeface="Tahoma"/>
              <a:cs typeface="Tahoma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09D4056-CAF6-4F2C-B44F-4BD012F9B674}"/>
              </a:ext>
            </a:extLst>
          </p:cNvPr>
          <p:cNvGrpSpPr/>
          <p:nvPr/>
        </p:nvGrpSpPr>
        <p:grpSpPr>
          <a:xfrm>
            <a:off x="838200" y="304800"/>
            <a:ext cx="3136527" cy="948148"/>
            <a:chOff x="838200" y="304800"/>
            <a:chExt cx="3136527" cy="948148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6E7C249-2F25-4228-BF33-28A594737458}"/>
                </a:ext>
              </a:extLst>
            </p:cNvPr>
            <p:cNvSpPr/>
            <p:nvPr/>
          </p:nvSpPr>
          <p:spPr>
            <a:xfrm>
              <a:off x="838200" y="304800"/>
              <a:ext cx="762000" cy="30035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65337EC4-C7C1-43A4-8742-64BBC760022A}"/>
                </a:ext>
              </a:extLst>
            </p:cNvPr>
            <p:cNvSpPr txBox="1"/>
            <p:nvPr/>
          </p:nvSpPr>
          <p:spPr>
            <a:xfrm rot="169451">
              <a:off x="843418" y="370469"/>
              <a:ext cx="867791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Theme 3:</a:t>
              </a:r>
              <a:endParaRPr lang="en-GB" sz="1200" dirty="0">
                <a:solidFill>
                  <a:srgbClr val="4BC783"/>
                </a:solidFill>
                <a:cs typeface="Tahoma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3AE2BAC-F01B-49B9-A7DC-51E298C0B8A4}"/>
                </a:ext>
              </a:extLst>
            </p:cNvPr>
            <p:cNvSpPr txBox="1"/>
            <p:nvPr/>
          </p:nvSpPr>
          <p:spPr>
            <a:xfrm rot="1248965">
              <a:off x="1374427" y="540087"/>
              <a:ext cx="124284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Communication</a:t>
              </a:r>
              <a:endParaRPr lang="en-GB" sz="12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2404C99-84C1-449F-9DAA-E0CDAC5E4479}"/>
                </a:ext>
              </a:extLst>
            </p:cNvPr>
            <p:cNvSpPr txBox="1"/>
            <p:nvPr/>
          </p:nvSpPr>
          <p:spPr>
            <a:xfrm rot="1596421">
              <a:off x="2368036" y="795475"/>
              <a:ext cx="48251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and</a:t>
              </a:r>
              <a:endParaRPr lang="en-GB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248C629-0840-42B9-9BB1-FA030A0A1538}"/>
                </a:ext>
              </a:extLst>
            </p:cNvPr>
            <p:cNvSpPr txBox="1"/>
            <p:nvPr/>
          </p:nvSpPr>
          <p:spPr>
            <a:xfrm rot="975833">
              <a:off x="2624004" y="908115"/>
              <a:ext cx="48251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the</a:t>
              </a:r>
              <a:endParaRPr lang="en-GB" sz="1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4701130-67C5-4C3E-B1BA-604712083F53}"/>
                </a:ext>
              </a:extLst>
            </p:cNvPr>
            <p:cNvSpPr txBox="1"/>
            <p:nvPr/>
          </p:nvSpPr>
          <p:spPr>
            <a:xfrm rot="350915">
              <a:off x="2866408" y="975949"/>
              <a:ext cx="7027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world</a:t>
              </a:r>
              <a:endParaRPr lang="en-GB" sz="14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8EF483-CD39-4748-99E8-6AC38F01443E}"/>
                </a:ext>
              </a:extLst>
            </p:cNvPr>
            <p:cNvSpPr txBox="1"/>
            <p:nvPr/>
          </p:nvSpPr>
          <p:spPr>
            <a:xfrm rot="21115847">
              <a:off x="3272020" y="943075"/>
              <a:ext cx="7027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around</a:t>
              </a:r>
              <a:endParaRPr lang="en-GB" sz="1400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33A9CF9-1D91-47F7-9B44-E5245CEE33EE}"/>
              </a:ext>
            </a:extLst>
          </p:cNvPr>
          <p:cNvSpPr txBox="1"/>
          <p:nvPr/>
        </p:nvSpPr>
        <p:spPr>
          <a:xfrm rot="21115847">
            <a:off x="3775787" y="844800"/>
            <a:ext cx="70270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spc="10" dirty="0">
                <a:solidFill>
                  <a:srgbClr val="4BC783"/>
                </a:solidFill>
                <a:cs typeface="Tahoma"/>
              </a:rPr>
              <a:t>us</a:t>
            </a:r>
            <a:endParaRPr lang="en-GB" sz="1400" dirty="0"/>
          </a:p>
        </p:txBody>
      </p:sp>
      <p:sp>
        <p:nvSpPr>
          <p:cNvPr id="40" name="object 16">
            <a:extLst>
              <a:ext uri="{FF2B5EF4-FFF2-40B4-BE49-F238E27FC236}">
                <a16:creationId xmlns:a16="http://schemas.microsoft.com/office/drawing/2014/main" id="{A26D67A8-1C07-4D15-89DE-557D96520E21}"/>
              </a:ext>
            </a:extLst>
          </p:cNvPr>
          <p:cNvSpPr txBox="1"/>
          <p:nvPr/>
        </p:nvSpPr>
        <p:spPr>
          <a:xfrm>
            <a:off x="299097" y="1677414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10" dirty="0">
                <a:solidFill>
                  <a:srgbClr val="00AF50"/>
                </a:solidFill>
                <a:latin typeface="Tahoma"/>
                <a:cs typeface="Tahoma"/>
              </a:rPr>
              <a:t>List 5 countries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1882B5BE-AF68-4B44-9181-72D56551ED87}"/>
              </a:ext>
            </a:extLst>
          </p:cNvPr>
          <p:cNvSpPr txBox="1"/>
          <p:nvPr/>
        </p:nvSpPr>
        <p:spPr>
          <a:xfrm>
            <a:off x="2790263" y="3962400"/>
            <a:ext cx="155511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Describe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tu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pueblo/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tu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ciudad </a:t>
            </a:r>
            <a:r>
              <a:rPr lang="en-GB" sz="900" dirty="0">
                <a:solidFill>
                  <a:srgbClr val="4BC783"/>
                </a:solidFill>
                <a:latin typeface="Tahoma"/>
                <a:cs typeface="Tahoma"/>
              </a:rPr>
              <a:t>(Describe your town/village)</a:t>
            </a:r>
            <a:endParaRPr sz="900" dirty="0">
              <a:solidFill>
                <a:srgbClr val="4BC783"/>
              </a:solidFill>
              <a:latin typeface="Tahoma"/>
              <a:cs typeface="Tahoma"/>
            </a:endParaRPr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9156E169-732C-405A-9CEC-BA64A618F0C9}"/>
              </a:ext>
            </a:extLst>
          </p:cNvPr>
          <p:cNvSpPr txBox="1"/>
          <p:nvPr/>
        </p:nvSpPr>
        <p:spPr>
          <a:xfrm>
            <a:off x="4953000" y="5943600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dirty="0">
                <a:solidFill>
                  <a:srgbClr val="4BC783"/>
                </a:solidFill>
                <a:latin typeface="Tahoma"/>
                <a:cs typeface="Tahoma"/>
              </a:rPr>
              <a:t>L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ist 5 items of clothing</a:t>
            </a:r>
            <a:endParaRPr sz="900" dirty="0">
              <a:solidFill>
                <a:srgbClr val="4BC783"/>
              </a:solidFill>
              <a:latin typeface="Tahoma"/>
              <a:cs typeface="Tahoma"/>
            </a:endParaRPr>
          </a:p>
        </p:txBody>
      </p:sp>
      <p:sp>
        <p:nvSpPr>
          <p:cNvPr id="43" name="object 16">
            <a:extLst>
              <a:ext uri="{FF2B5EF4-FFF2-40B4-BE49-F238E27FC236}">
                <a16:creationId xmlns:a16="http://schemas.microsoft.com/office/drawing/2014/main" id="{2421CE3C-66FF-4F6F-A798-B0F013852FFD}"/>
              </a:ext>
            </a:extLst>
          </p:cNvPr>
          <p:cNvSpPr txBox="1"/>
          <p:nvPr/>
        </p:nvSpPr>
        <p:spPr>
          <a:xfrm>
            <a:off x="160433" y="4176561"/>
            <a:ext cx="155511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¿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Dónde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fuiste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de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vacaciones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el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año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pasado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? (Where did you </a:t>
            </a:r>
            <a:r>
              <a:rPr lang="en-GB" sz="900" dirty="0">
                <a:solidFill>
                  <a:srgbClr val="4BC783"/>
                </a:solidFill>
                <a:latin typeface="Tahoma"/>
                <a:cs typeface="Tahoma"/>
              </a:rPr>
              <a:t>stay on holiday last year?)</a:t>
            </a:r>
            <a:endParaRPr sz="900" b="1" dirty="0">
              <a:solidFill>
                <a:srgbClr val="4BC783"/>
              </a:solidFill>
              <a:latin typeface="Tahoma"/>
              <a:cs typeface="Tahoma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CCB51931-D6C3-46E3-99F4-718491958918}"/>
              </a:ext>
            </a:extLst>
          </p:cNvPr>
          <p:cNvSpPr txBox="1"/>
          <p:nvPr/>
        </p:nvSpPr>
        <p:spPr>
          <a:xfrm>
            <a:off x="228600" y="6062634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List 5 modes of transport</a:t>
            </a:r>
            <a:endParaRPr sz="900" b="1" dirty="0">
              <a:solidFill>
                <a:srgbClr val="4BC783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9D350B-6D95-4CD5-84FA-C2CF084A4D21}"/>
</file>

<file path=customXml/itemProps2.xml><?xml version="1.0" encoding="utf-8"?>
<ds:datastoreItem xmlns:ds="http://schemas.openxmlformats.org/officeDocument/2006/customXml" ds:itemID="{19C6196C-C4CB-45B2-BC85-31A6EDB4E5E2}"/>
</file>

<file path=customXml/itemProps3.xml><?xml version="1.0" encoding="utf-8"?>
<ds:datastoreItem xmlns:ds="http://schemas.openxmlformats.org/officeDocument/2006/customXml" ds:itemID="{C726F117-0021-47FE-8391-DF735979E5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425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 Mono</vt:lpstr>
      <vt:lpstr>Arial</vt:lpstr>
      <vt:lpstr>Calibri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Blanca Lopez</dc:creator>
  <cp:lastModifiedBy>Blanca Lopez</cp:lastModifiedBy>
  <cp:revision>6</cp:revision>
  <dcterms:created xsi:type="dcterms:W3CDTF">2024-06-26T08:14:53Z</dcterms:created>
  <dcterms:modified xsi:type="dcterms:W3CDTF">2024-06-27T13:46:36Z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2024-06-26T00:00:00Z</vt:filetime>
  </property>
  <property fmtid="{D5CDD505-2E9C-101B-9397-08002B2CF9AE}" pid="5" name="ContentTypeId">
    <vt:lpwstr>0x0101002FB6BE91B87F854EBE5C2AF763DECC31</vt:lpwstr>
  </property>
</Properties>
</file>